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</p:sldIdLst>
  <p:sldSz cy="6858000" cx="9144000"/>
  <p:notesSz cx="6858000" cy="9144000"/>
  <p:embeddedFontLst>
    <p:embeddedFont>
      <p:font typeface="Rambla"/>
      <p:regular r:id="rId56"/>
      <p:bold r:id="rId57"/>
      <p:italic r:id="rId58"/>
      <p:boldItalic r:id="rId5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11" Type="http://schemas.openxmlformats.org/officeDocument/2006/relationships/slide" Target="slides/slide7.xml"/><Relationship Id="rId55" Type="http://schemas.openxmlformats.org/officeDocument/2006/relationships/slide" Target="slides/slide51.xml"/><Relationship Id="rId10" Type="http://schemas.openxmlformats.org/officeDocument/2006/relationships/slide" Target="slides/slide6.xml"/><Relationship Id="rId54" Type="http://schemas.openxmlformats.org/officeDocument/2006/relationships/slide" Target="slides/slide50.xml"/><Relationship Id="rId13" Type="http://schemas.openxmlformats.org/officeDocument/2006/relationships/slide" Target="slides/slide9.xml"/><Relationship Id="rId57" Type="http://schemas.openxmlformats.org/officeDocument/2006/relationships/font" Target="fonts/Rambla-bold.fntdata"/><Relationship Id="rId12" Type="http://schemas.openxmlformats.org/officeDocument/2006/relationships/slide" Target="slides/slide8.xml"/><Relationship Id="rId56" Type="http://schemas.openxmlformats.org/officeDocument/2006/relationships/font" Target="fonts/Rambla-regular.fntdata"/><Relationship Id="rId15" Type="http://schemas.openxmlformats.org/officeDocument/2006/relationships/slide" Target="slides/slide11.xml"/><Relationship Id="rId59" Type="http://schemas.openxmlformats.org/officeDocument/2006/relationships/font" Target="fonts/Rambla-boldItalic.fntdata"/><Relationship Id="rId14" Type="http://schemas.openxmlformats.org/officeDocument/2006/relationships/slide" Target="slides/slide10.xml"/><Relationship Id="rId58" Type="http://schemas.openxmlformats.org/officeDocument/2006/relationships/font" Target="fonts/Rambla-italic.fntdata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88900" lvl="0" marL="0" marR="0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f420d8b44_0_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1f420d8b44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g1f420d8b44_0_1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443b79f0f5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443b79f0f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Gray shroud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No background photo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No bio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Birth year in handle name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No tweets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Username</a:t>
            </a:r>
            <a:r>
              <a:rPr lang="en-US"/>
              <a:t> with my birth year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Birth year in my user name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No followers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No tweets</a:t>
            </a:r>
            <a:endParaRPr/>
          </a:p>
        </p:txBody>
      </p:sp>
      <p:sp>
        <p:nvSpPr>
          <p:cNvPr id="176" name="Google Shape;176;g443b79f0f5_0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443b79f0f5_1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443b79f0f5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g443b79f0f5_1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443b79f0f5_2_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443b79f0f5_2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g443b79f0f5_2_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443b79f0f5_2_3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443b79f0f5_2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g443b79f0f5_2_3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9355bdbe55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9355bdbe5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g9355bdbe55_0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64160" lvl="0" marL="36576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ymbol"/>
              <a:buChar char=""/>
            </a:pPr>
            <a:r>
              <a:rPr lang="en-US" sz="270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Top ten connections in my network are from Twitter.</a:t>
            </a:r>
            <a:endParaRPr sz="2700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935c5ed607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64160" lvl="0" marL="36576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ymbol"/>
              <a:buChar char=""/>
            </a:pPr>
            <a:r>
              <a:rPr lang="en-US" sz="270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Top ten connections in my network are from Twitter.</a:t>
            </a:r>
            <a:endParaRPr sz="2700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g935c5ed607_0_10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9355bdbe55_0_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9355bdbe55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g9355bdbe55_0_1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935c5ed607_0_3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935c5ed607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70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Details in your headline are shared each time you post, like, or share information.</a:t>
            </a:r>
            <a:endParaRPr sz="2600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-374650" lvl="1" marL="914400" rtl="0" algn="l">
              <a:spcBef>
                <a:spcPts val="324"/>
              </a:spcBef>
              <a:spcAft>
                <a:spcPts val="0"/>
              </a:spcAft>
              <a:buClr>
                <a:schemeClr val="dk1"/>
              </a:buClr>
              <a:buSzPts val="2300"/>
              <a:buFont typeface="Rambla"/>
              <a:buChar char="◦"/>
            </a:pPr>
            <a:r>
              <a:rPr lang="en-US" sz="230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Side note on gmail account, also include your picture, email signature, and keywords. (Yahoo &amp; Hotmail accounts may make you appear dated).</a:t>
            </a:r>
            <a:endParaRPr/>
          </a:p>
        </p:txBody>
      </p:sp>
      <p:sp>
        <p:nvSpPr>
          <p:cNvPr id="234" name="Google Shape;234;g935c5ed607_0_3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935c5ed607_0_4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935c5ed607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g935c5ed607_0_4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f4515bcb5_1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1f4515bcb5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Examples of social media and what they are good for. In job searching, branding on LI and Twitter are most important. Maintaining a positive brand on the other mediums is important </a:t>
            </a:r>
            <a:endParaRPr/>
          </a:p>
        </p:txBody>
      </p:sp>
      <p:sp>
        <p:nvSpPr>
          <p:cNvPr id="112" name="Google Shape;112;g1f4515bcb5_1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935c5ed607_0_5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935c5ed607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g935c5ed607_0_5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935c5ed607_0_7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935c5ed607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56286" lvl="2" marL="859536" rtl="0" algn="l">
              <a:lnSpc>
                <a:spcPct val="90000"/>
              </a:lnSpc>
              <a:spcBef>
                <a:spcPts val="324"/>
              </a:spcBef>
              <a:spcAft>
                <a:spcPts val="0"/>
              </a:spcAft>
              <a:buClr>
                <a:srgbClr val="2DA2BF"/>
              </a:buClr>
              <a:buSzPts val="2400"/>
              <a:buFont typeface="Arial"/>
              <a:buChar char="●"/>
            </a:pPr>
            <a:r>
              <a:rPr lang="en-US" sz="240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Make connections</a:t>
            </a:r>
            <a:endParaRPr sz="2400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0" lvl="0" marL="914400" rtl="0" algn="l">
              <a:lnSpc>
                <a:spcPct val="90000"/>
              </a:lnSpc>
              <a:spcBef>
                <a:spcPts val="324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Strive to reach 500+ (501)</a:t>
            </a:r>
            <a:endParaRPr sz="2400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0" lvl="0" marL="914400" rtl="0" algn="l">
              <a:lnSpc>
                <a:spcPct val="90000"/>
              </a:lnSpc>
              <a:spcBef>
                <a:spcPts val="324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300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-168909" lvl="0" marL="36576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ts val="336"/>
              <a:buFont typeface="Noto Symbol"/>
              <a:buChar char=""/>
            </a:pPr>
            <a:r>
              <a:rPr lang="en-US" sz="120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Send personal invites to people who will connect with you. Have a routine for making connections. Thank people for connecting with you.</a:t>
            </a:r>
            <a:endParaRPr sz="1100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0" lvl="0" marL="457200" rtl="0" algn="l">
              <a:lnSpc>
                <a:spcPct val="90000"/>
              </a:lnSpc>
              <a:spcBef>
                <a:spcPts val="324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-161036" lvl="2" marL="859536" rtl="0" algn="l">
              <a:lnSpc>
                <a:spcPct val="90000"/>
              </a:lnSpc>
              <a:spcBef>
                <a:spcPts val="350"/>
              </a:spcBef>
              <a:spcAft>
                <a:spcPts val="0"/>
              </a:spcAft>
              <a:buClr>
                <a:srgbClr val="DA1F28"/>
              </a:buClr>
              <a:buSzPts val="900"/>
              <a:buFont typeface="Arial"/>
              <a:buChar char="●"/>
            </a:pPr>
            <a:r>
              <a:rPr b="1" lang="en-US" sz="900">
                <a:solidFill>
                  <a:srgbClr val="FF0000"/>
                </a:solidFill>
                <a:latin typeface="Rambla"/>
                <a:ea typeface="Rambla"/>
                <a:cs typeface="Rambla"/>
                <a:sym typeface="Rambla"/>
              </a:rPr>
              <a:t>PERSONALIZE</a:t>
            </a:r>
            <a:endParaRPr sz="900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-264160" lvl="0" marL="36576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Font typeface="Noto Symbol"/>
              <a:buNone/>
            </a:pPr>
            <a:r>
              <a:rPr lang="en-US" sz="90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		Connect on the person’s profile.</a:t>
            </a:r>
            <a:endParaRPr sz="900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-264160" lvl="0" marL="36576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Font typeface="Noto Symbol"/>
              <a:buNone/>
            </a:pPr>
            <a:r>
              <a:rPr lang="en-US" sz="90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		You can personalize an invite on a mobile app.</a:t>
            </a:r>
            <a:endParaRPr sz="900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g935c5ed607_0_7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9355bdbe55_0_2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9355bdbe55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Post about problems that people are trying to solve</a:t>
            </a:r>
            <a:br>
              <a:rPr lang="en-US" sz="130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</a:br>
            <a:r>
              <a:rPr lang="en-US" sz="130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You’re a business of one. </a:t>
            </a:r>
            <a:br>
              <a:rPr lang="en-US" sz="130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</a:br>
            <a:r>
              <a:rPr lang="en-US" sz="130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Your target audience has niche needs</a:t>
            </a:r>
            <a:endParaRPr sz="800"/>
          </a:p>
        </p:txBody>
      </p:sp>
      <p:sp>
        <p:nvSpPr>
          <p:cNvPr id="263" name="Google Shape;263;g9355bdbe55_0_2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9358b29cd0_0_34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9358b29cd0_0_3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g9358b29cd0_0_34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935c5ed607_0_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935c5ed607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g935c5ed607_0_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9358b29cd0_0_35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9358b29cd0_0_3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g9358b29cd0_0_35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9358b29cd0_0_35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9358b29cd0_0_3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Photos of a person get higher interaction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g9358b29cd0_0_35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935c5ed607_0_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935c5ed607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g935c5ed607_0_1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9355bdbe55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Google alerts for company info and your name.</a:t>
            </a:r>
            <a:endParaRPr/>
          </a:p>
        </p:txBody>
      </p:sp>
      <p:sp>
        <p:nvSpPr>
          <p:cNvPr id="312" name="Google Shape;312;g9355bdbe55_0_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935c5ed607_0_7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935c5ed607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g935c5ed607_0_7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9358b29cd0_0_36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9358b29cd0_0_3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This is why we need to be active on social media. younger generations (including hiring managers and recruiters) are digitally minded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g9358b29cd0_0_36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939926a5be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939926a5b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g939926a5be_0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de30031e90_0_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de30031e90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56286" lvl="2" marL="859536" rtl="0" algn="l">
              <a:lnSpc>
                <a:spcPct val="90000"/>
              </a:lnSpc>
              <a:spcBef>
                <a:spcPts val="324"/>
              </a:spcBef>
              <a:spcAft>
                <a:spcPts val="0"/>
              </a:spcAft>
              <a:buClr>
                <a:srgbClr val="2DA2BF"/>
              </a:buClr>
              <a:buSzPts val="2400"/>
              <a:buFont typeface="Arial"/>
              <a:buChar char="●"/>
            </a:pPr>
            <a:r>
              <a:rPr lang="en-US" sz="240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Make connections</a:t>
            </a:r>
            <a:endParaRPr sz="2400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0" lvl="0" marL="914400" rtl="0" algn="l">
              <a:lnSpc>
                <a:spcPct val="90000"/>
              </a:lnSpc>
              <a:spcBef>
                <a:spcPts val="324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Strive to reach 500+ (501)</a:t>
            </a:r>
            <a:endParaRPr sz="2400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0" lvl="0" marL="914400" rtl="0" algn="l">
              <a:lnSpc>
                <a:spcPct val="90000"/>
              </a:lnSpc>
              <a:spcBef>
                <a:spcPts val="324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300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-168909" lvl="0" marL="36576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ts val="336"/>
              <a:buFont typeface="Noto Symbol"/>
              <a:buChar char=""/>
            </a:pPr>
            <a:r>
              <a:rPr lang="en-US" sz="120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Send personal invites to people who will connect with you. Have a routine for making connections. Thank people for connecting with you.</a:t>
            </a:r>
            <a:endParaRPr sz="1100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0" lvl="0" marL="457200" rtl="0" algn="l">
              <a:lnSpc>
                <a:spcPct val="90000"/>
              </a:lnSpc>
              <a:spcBef>
                <a:spcPts val="324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-161036" lvl="2" marL="859536" rtl="0" algn="l">
              <a:lnSpc>
                <a:spcPct val="90000"/>
              </a:lnSpc>
              <a:spcBef>
                <a:spcPts val="350"/>
              </a:spcBef>
              <a:spcAft>
                <a:spcPts val="0"/>
              </a:spcAft>
              <a:buClr>
                <a:srgbClr val="DA1F28"/>
              </a:buClr>
              <a:buSzPts val="900"/>
              <a:buFont typeface="Arial"/>
              <a:buChar char="●"/>
            </a:pPr>
            <a:r>
              <a:rPr b="1" lang="en-US" sz="900">
                <a:solidFill>
                  <a:srgbClr val="FF0000"/>
                </a:solidFill>
                <a:latin typeface="Rambla"/>
                <a:ea typeface="Rambla"/>
                <a:cs typeface="Rambla"/>
                <a:sym typeface="Rambla"/>
              </a:rPr>
              <a:t>PERSONALIZE</a:t>
            </a:r>
            <a:endParaRPr sz="900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-264160" lvl="0" marL="36576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Font typeface="Noto Symbol"/>
              <a:buNone/>
            </a:pPr>
            <a:r>
              <a:rPr lang="en-US" sz="90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		Connect on the person’s profile.</a:t>
            </a:r>
            <a:endParaRPr sz="900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-264160" lvl="0" marL="36576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Font typeface="Noto Symbol"/>
              <a:buNone/>
            </a:pPr>
            <a:r>
              <a:rPr lang="en-US" sz="90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		You can personalize an invite on a mobile app.</a:t>
            </a:r>
            <a:endParaRPr sz="900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gde30031e90_0_1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9355bdbe55_0_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9355bdbe55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3" name="Google Shape;343;g9355bdbe55_0_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95e56860c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Randolph Macon students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Effective way to find solve application issues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Complain, be very careful</a:t>
            </a:r>
            <a:endParaRPr/>
          </a:p>
        </p:txBody>
      </p:sp>
      <p:sp>
        <p:nvSpPr>
          <p:cNvPr id="349" name="Google Shape;349;g95e56860ce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No requirement to accept followers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Jon Thurmond HR Social hour</a:t>
            </a:r>
            <a:endParaRPr/>
          </a:p>
        </p:txBody>
      </p:sp>
      <p:sp>
        <p:nvSpPr>
          <p:cNvPr id="356" name="Google Shape;356;p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Don’t add the year that you were born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Minimize underscore in your user name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Make your user name simple</a:t>
            </a:r>
            <a:endParaRPr/>
          </a:p>
        </p:txBody>
      </p:sp>
      <p:sp>
        <p:nvSpPr>
          <p:cNvPr id="363" name="Google Shape;363;p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" name="Google Shape;370;p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p2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Randolph Macon students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Effective way to find solve application issues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Complain, be very careful</a:t>
            </a:r>
            <a:endParaRPr/>
          </a:p>
        </p:txBody>
      </p:sp>
      <p:sp>
        <p:nvSpPr>
          <p:cNvPr id="384" name="Google Shape;384;p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46b8fe318b_0_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46b8fe318b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Share your expertise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Connect employers with people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Connect your network</a:t>
            </a:r>
            <a:endParaRPr/>
          </a:p>
        </p:txBody>
      </p:sp>
      <p:sp>
        <p:nvSpPr>
          <p:cNvPr id="392" name="Google Shape;392;g46b8fe318b_0_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443e6e0c08_0_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443e6e0c08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g443e6e0c08_0_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9358b29cd0_0_3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9358b29cd0_0_3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" name="Google Shape;398;g9358b29cd0_0_31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443b79f0f5_2_2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443b79f0f5_2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4" name="Google Shape;404;g443b79f0f5_2_2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1f3e174ede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1f3e174ed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0" name="Google Shape;410;g1f3e174ede_0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Note: For your social media, also be cognizant of photos or posts that people tag you in that could be negative that could show up in searchers</a:t>
            </a:r>
            <a:endParaRPr/>
          </a:p>
        </p:txBody>
      </p:sp>
      <p:sp>
        <p:nvSpPr>
          <p:cNvPr id="417" name="Google Shape;417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9358b29cd0_0_3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9358b29cd0_0_3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5" name="Google Shape;425;g9358b29cd0_0_31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4446e1d0a9_1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Google Shape;432;g4446e1d0a9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3" name="Google Shape;433;g4446e1d0a9_1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1f420d8b44_0_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1f420d8b44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Harry Gregori-Drone for the parade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Helping students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Networking resources document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Endorse your connections on LinkedIn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Write recommendations</a:t>
            </a:r>
            <a:endParaRPr/>
          </a:p>
        </p:txBody>
      </p:sp>
      <p:sp>
        <p:nvSpPr>
          <p:cNvPr id="440" name="Google Shape;440;g1f420d8b44_0_2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935c5ed607_0_9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935c5ed607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8" name="Google Shape;448;g935c5ed607_0_9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1f3e174ede_0_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1f3e174ede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5" name="Google Shape;455;g1f3e174ede_0_1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46b8fe318b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46b8fe318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3" name="Google Shape;463;g46b8fe318b_0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Who has an Apple computer? Ask folks about Apple versus Microsoft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Facebook’s image was tarnished by political ads</a:t>
            </a:r>
            <a:endParaRPr/>
          </a:p>
        </p:txBody>
      </p:sp>
      <p:sp>
        <p:nvSpPr>
          <p:cNvPr id="136" name="Google Shape;136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4442797c8b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4442797c8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9" name="Google Shape;469;g4442797c8b_0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46b8fe318b_0_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46b8fe318b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6" name="Google Shape;476;g46b8fe318b_0_1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443b79f0f5_2_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443b79f0f5_2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g443b79f0f5_2_1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443b79f0f5_1_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443b79f0f5_1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g443b79f0f5_1_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9355bdbe22_0_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9355bdbe22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g9355bdbe22_0_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 type="title">
  <p:cSld name="TITLE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"/>
          <p:cNvSpPr/>
          <p:nvPr/>
        </p:nvSpPr>
        <p:spPr>
          <a:xfrm>
            <a:off x="-2" y="4664147"/>
            <a:ext cx="9151200" cy="0"/>
          </a:xfrm>
          <a:prstGeom prst="rtTriangle">
            <a:avLst/>
          </a:prstGeom>
          <a:gradFill>
            <a:gsLst>
              <a:gs pos="0">
                <a:srgbClr val="007593"/>
              </a:gs>
              <a:gs pos="55000">
                <a:srgbClr val="5FD0EC"/>
              </a:gs>
              <a:gs pos="100000">
                <a:srgbClr val="007593"/>
              </a:gs>
            </a:gsLst>
            <a:lin ang="3000122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21" name="Google Shape;21;p2"/>
          <p:cNvSpPr txBox="1"/>
          <p:nvPr>
            <p:ph type="ctrTitle"/>
          </p:nvPr>
        </p:nvSpPr>
        <p:spPr>
          <a:xfrm>
            <a:off x="685800" y="1752601"/>
            <a:ext cx="7772400" cy="1829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latin typeface="Rambla"/>
                <a:ea typeface="Rambla"/>
                <a:cs typeface="Rambla"/>
                <a:sym typeface="Rambla"/>
              </a:defRPr>
            </a:lvl1pPr>
            <a:lvl2pPr indent="-88900" lvl="1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2" name="Google Shape;22;p2"/>
          <p:cNvSpPr txBox="1"/>
          <p:nvPr>
            <p:ph idx="1" type="subTitle"/>
          </p:nvPr>
        </p:nvSpPr>
        <p:spPr>
          <a:xfrm>
            <a:off x="685800" y="3611607"/>
            <a:ext cx="7772400" cy="119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64008" rtl="0" algn="r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None/>
              <a:defRPr sz="2400"/>
            </a:lvl1pPr>
            <a:lvl2pPr indent="0" lvl="1" marL="457200" marR="0" rtl="0" algn="ctr">
              <a:spcBef>
                <a:spcPts val="324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Verdana"/>
              <a:buNone/>
              <a:defRPr/>
            </a:lvl2pPr>
            <a:lvl3pPr indent="0" lvl="2" marL="914400" marR="0" rtl="0" algn="ctr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ymbol"/>
              <a:buNone/>
              <a:defRPr/>
            </a:lvl3pPr>
            <a:lvl4pPr indent="0" lvl="3" marL="1371600" marR="0" rtl="0" algn="ctr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ymbol"/>
              <a:buNone/>
              <a:defRPr/>
            </a:lvl4pPr>
            <a:lvl5pPr indent="0" lvl="4" marL="1828800" marR="0" rtl="0" algn="ctr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ymbol"/>
              <a:buNone/>
              <a:defRPr/>
            </a:lvl5pPr>
            <a:lvl6pPr indent="0" lvl="5" marL="2286000" marR="0" rtl="0" algn="ctr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oto Symbol"/>
              <a:buNone/>
              <a:defRPr/>
            </a:lvl6pPr>
            <a:lvl7pPr indent="0" lvl="6" marL="2743200" marR="0" rtl="0" algn="ctr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oto Symbol"/>
              <a:buNone/>
              <a:defRPr/>
            </a:lvl7pPr>
            <a:lvl8pPr indent="0" lvl="7" marL="3200400" marR="0" rtl="0" algn="ctr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oto Symbol"/>
              <a:buNone/>
              <a:defRPr/>
            </a:lvl8pPr>
            <a:lvl9pPr indent="0" lvl="8" marL="3657600" marR="0" rtl="0" algn="ctr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oto Symbol"/>
              <a:buNone/>
              <a:defRPr/>
            </a:lvl9pPr>
          </a:lstStyle>
          <a:p/>
        </p:txBody>
      </p:sp>
      <p:grpSp>
        <p:nvGrpSpPr>
          <p:cNvPr id="23" name="Google Shape;23;p2"/>
          <p:cNvGrpSpPr/>
          <p:nvPr/>
        </p:nvGrpSpPr>
        <p:grpSpPr>
          <a:xfrm>
            <a:off x="-3765" y="4953004"/>
            <a:ext cx="9147900" cy="1912089"/>
            <a:chOff x="-3765" y="4832896"/>
            <a:chExt cx="9147900" cy="2032192"/>
          </a:xfrm>
        </p:grpSpPr>
        <p:sp>
          <p:nvSpPr>
            <p:cNvPr id="24" name="Google Shape;24;p2"/>
            <p:cNvSpPr/>
            <p:nvPr/>
          </p:nvSpPr>
          <p:spPr>
            <a:xfrm>
              <a:off x="1687513" y="4832896"/>
              <a:ext cx="7456488" cy="518816"/>
            </a:xfrm>
            <a:custGeom>
              <a:rect b="b" l="l" r="r" t="t"/>
              <a:pathLst>
                <a:path extrusionOk="0" h="367" w="469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rgbClr val="ABDEEA">
                <a:alpha val="40000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5443" y="5135526"/>
              <a:ext cx="9108562" cy="838200"/>
            </a:xfrm>
            <a:custGeom>
              <a:rect b="b" l="l" r="r" t="t"/>
              <a:pathLst>
                <a:path extrusionOk="0" h="528" w="5760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0" y="4883888"/>
              <a:ext cx="9144000" cy="1981200"/>
            </a:xfrm>
            <a:custGeom>
              <a:rect b="b" l="l" r="r" t="t"/>
              <a:pathLst>
                <a:path extrusionOk="0" h="1248" w="5760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0"/>
              </a:blip>
              <a:tile algn="t" flip="none" tx="0" sx="50002" ty="0" sy="50002"/>
            </a:blip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endParaRPr>
            </a:p>
          </p:txBody>
        </p:sp>
        <p:cxnSp>
          <p:nvCxnSpPr>
            <p:cNvPr id="27" name="Google Shape;27;p2"/>
            <p:cNvCxnSpPr/>
            <p:nvPr/>
          </p:nvCxnSpPr>
          <p:spPr>
            <a:xfrm>
              <a:off x="-3765" y="4880373"/>
              <a:ext cx="9147900" cy="840000"/>
            </a:xfrm>
            <a:prstGeom prst="straightConnector1">
              <a:avLst/>
            </a:prstGeom>
            <a:noFill/>
            <a:ln cap="flat" cmpd="sng" w="12050">
              <a:solidFill>
                <a:srgbClr val="A3D9E7"/>
              </a:solidFill>
              <a:prstDash val="solid"/>
              <a:miter lim="8000"/>
              <a:headEnd len="sm" w="sm" type="none"/>
              <a:tailEnd len="sm" w="sm" type="none"/>
            </a:ln>
          </p:spPr>
        </p:cxnSp>
      </p:grpSp>
      <p:sp>
        <p:nvSpPr>
          <p:cNvPr id="28" name="Google Shape;28;p2"/>
          <p:cNvSpPr txBox="1"/>
          <p:nvPr>
            <p:ph idx="10" type="dt"/>
          </p:nvPr>
        </p:nvSpPr>
        <p:spPr>
          <a:xfrm>
            <a:off x="6727032" y="6407944"/>
            <a:ext cx="19203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9" name="Google Shape;29;p2"/>
          <p:cNvSpPr txBox="1"/>
          <p:nvPr>
            <p:ph idx="11" type="ftr"/>
          </p:nvPr>
        </p:nvSpPr>
        <p:spPr>
          <a:xfrm>
            <a:off x="4380072" y="6407944"/>
            <a:ext cx="2350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88900" lvl="0" marL="0" marR="0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0" name="Google Shape;30;p2"/>
          <p:cNvSpPr txBox="1"/>
          <p:nvPr>
            <p:ph idx="12" type="sldNum"/>
          </p:nvPr>
        </p:nvSpPr>
        <p:spPr>
          <a:xfrm>
            <a:off x="8647272" y="6407944"/>
            <a:ext cx="365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rgbClr val="FFFFFF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rgbClr val="FFFFFF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rgbClr val="FFFFFF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rgbClr val="FFFFFF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rgbClr val="FFFFFF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rgbClr val="FFFFFF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rgbClr val="FFFFFF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rgbClr val="FFFFFF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rgbClr val="FFFFFF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mbla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2" name="Google Shape;92;p11"/>
          <p:cNvSpPr txBox="1"/>
          <p:nvPr>
            <p:ph idx="1" type="body"/>
          </p:nvPr>
        </p:nvSpPr>
        <p:spPr>
          <a:xfrm rot="5400000">
            <a:off x="2379000" y="-440471"/>
            <a:ext cx="4386000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ymbol"/>
              <a:buChar char=""/>
              <a:defRPr/>
            </a:lvl1pPr>
            <a:lvl2pPr indent="-317500" lvl="1" marL="914400" rtl="0" algn="l">
              <a:spcBef>
                <a:spcPts val="324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Verdana"/>
              <a:buChar char="◦"/>
              <a:defRPr/>
            </a:lvl2pPr>
            <a:lvl3pPr indent="-317500" lvl="2" marL="1371600" rtl="0" algn="l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ymbol"/>
              <a:buChar char="⚫"/>
              <a:defRPr/>
            </a:lvl3pPr>
            <a:lvl4pPr indent="-317500" lvl="3" marL="1828800" rtl="0" algn="l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ymbol"/>
              <a:buChar char="⚫"/>
              <a:defRPr/>
            </a:lvl4pPr>
            <a:lvl5pPr indent="-317500" lvl="4" marL="2286000" rtl="0" algn="l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ymbol"/>
              <a:buChar char="⚫"/>
              <a:defRPr/>
            </a:lvl5pPr>
            <a:lvl6pPr indent="-317500" lvl="5" marL="2743200" rtl="0" algn="l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oto Symbol"/>
              <a:buChar char="◾"/>
              <a:defRPr/>
            </a:lvl6pPr>
            <a:lvl7pPr indent="-317500" lvl="6" marL="3200400" rtl="0" algn="l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oto Symbol"/>
              <a:buChar char="◾"/>
              <a:defRPr/>
            </a:lvl7pPr>
            <a:lvl8pPr indent="-317500" lvl="7" marL="3657600" rtl="0" algn="l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oto Symbol"/>
              <a:buChar char="◾"/>
              <a:defRPr/>
            </a:lvl8pPr>
            <a:lvl9pPr indent="-317500" lvl="8" marL="4114800" rtl="0" algn="l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oto Symbol"/>
              <a:buChar char="◾"/>
              <a:defRPr/>
            </a:lvl9pPr>
          </a:lstStyle>
          <a:p/>
        </p:txBody>
      </p:sp>
      <p:sp>
        <p:nvSpPr>
          <p:cNvPr id="93" name="Google Shape;93;p11"/>
          <p:cNvSpPr txBox="1"/>
          <p:nvPr>
            <p:ph idx="10" type="dt"/>
          </p:nvPr>
        </p:nvSpPr>
        <p:spPr>
          <a:xfrm>
            <a:off x="6727032" y="6407944"/>
            <a:ext cx="19203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4" name="Google Shape;94;p11"/>
          <p:cNvSpPr txBox="1"/>
          <p:nvPr>
            <p:ph idx="11" type="ftr"/>
          </p:nvPr>
        </p:nvSpPr>
        <p:spPr>
          <a:xfrm>
            <a:off x="4380072" y="6407944"/>
            <a:ext cx="2350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88900" lvl="0" marL="0" marR="0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5" name="Google Shape;95;p11"/>
          <p:cNvSpPr txBox="1"/>
          <p:nvPr>
            <p:ph idx="12" type="sldNum"/>
          </p:nvPr>
        </p:nvSpPr>
        <p:spPr>
          <a:xfrm>
            <a:off x="8647272" y="6407944"/>
            <a:ext cx="365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2"/>
          <p:cNvSpPr txBox="1"/>
          <p:nvPr>
            <p:ph type="title"/>
          </p:nvPr>
        </p:nvSpPr>
        <p:spPr>
          <a:xfrm rot="5400000">
            <a:off x="4936283" y="2182340"/>
            <a:ext cx="5592900" cy="177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mbla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8" name="Google Shape;98;p12"/>
          <p:cNvSpPr txBox="1"/>
          <p:nvPr>
            <p:ph idx="1" type="body"/>
          </p:nvPr>
        </p:nvSpPr>
        <p:spPr>
          <a:xfrm rot="5400000">
            <a:off x="823050" y="-91209"/>
            <a:ext cx="5592900" cy="632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ymbol"/>
              <a:buChar char=""/>
              <a:defRPr/>
            </a:lvl1pPr>
            <a:lvl2pPr indent="-317500" lvl="1" marL="914400" rtl="0" algn="l">
              <a:spcBef>
                <a:spcPts val="324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Verdana"/>
              <a:buChar char="◦"/>
              <a:defRPr/>
            </a:lvl2pPr>
            <a:lvl3pPr indent="-317500" lvl="2" marL="1371600" rtl="0" algn="l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ymbol"/>
              <a:buChar char="⚫"/>
              <a:defRPr/>
            </a:lvl3pPr>
            <a:lvl4pPr indent="-317500" lvl="3" marL="1828800" rtl="0" algn="l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ymbol"/>
              <a:buChar char="⚫"/>
              <a:defRPr/>
            </a:lvl4pPr>
            <a:lvl5pPr indent="-317500" lvl="4" marL="2286000" rtl="0" algn="l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ymbol"/>
              <a:buChar char="⚫"/>
              <a:defRPr/>
            </a:lvl5pPr>
            <a:lvl6pPr indent="-317500" lvl="5" marL="2743200" rtl="0" algn="l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oto Symbol"/>
              <a:buChar char="◾"/>
              <a:defRPr/>
            </a:lvl6pPr>
            <a:lvl7pPr indent="-317500" lvl="6" marL="3200400" rtl="0" algn="l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oto Symbol"/>
              <a:buChar char="◾"/>
              <a:defRPr/>
            </a:lvl7pPr>
            <a:lvl8pPr indent="-317500" lvl="7" marL="3657600" rtl="0" algn="l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oto Symbol"/>
              <a:buChar char="◾"/>
              <a:defRPr/>
            </a:lvl8pPr>
            <a:lvl9pPr indent="-317500" lvl="8" marL="4114800" rtl="0" algn="l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oto Symbol"/>
              <a:buChar char="◾"/>
              <a:defRPr/>
            </a:lvl9pPr>
          </a:lstStyle>
          <a:p/>
        </p:txBody>
      </p:sp>
      <p:sp>
        <p:nvSpPr>
          <p:cNvPr id="99" name="Google Shape;99;p12"/>
          <p:cNvSpPr txBox="1"/>
          <p:nvPr>
            <p:ph idx="10" type="dt"/>
          </p:nvPr>
        </p:nvSpPr>
        <p:spPr>
          <a:xfrm>
            <a:off x="6727032" y="6407944"/>
            <a:ext cx="19203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00" name="Google Shape;100;p12"/>
          <p:cNvSpPr txBox="1"/>
          <p:nvPr>
            <p:ph idx="11" type="ftr"/>
          </p:nvPr>
        </p:nvSpPr>
        <p:spPr>
          <a:xfrm>
            <a:off x="4380072" y="6407944"/>
            <a:ext cx="2350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88900" lvl="0" marL="0" marR="0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01" name="Google Shape;101;p12"/>
          <p:cNvSpPr txBox="1"/>
          <p:nvPr>
            <p:ph idx="12" type="sldNum"/>
          </p:nvPr>
        </p:nvSpPr>
        <p:spPr>
          <a:xfrm>
            <a:off x="8647272" y="6407944"/>
            <a:ext cx="365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"/>
          <p:cNvSpPr txBox="1"/>
          <p:nvPr>
            <p:ph idx="1" type="body"/>
          </p:nvPr>
        </p:nvSpPr>
        <p:spPr>
          <a:xfrm>
            <a:off x="457200" y="1481328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93700" lvl="0" marL="45720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Rambla"/>
              <a:buChar char=""/>
              <a:defRPr sz="2600">
                <a:latin typeface="Rambla"/>
                <a:ea typeface="Rambla"/>
                <a:cs typeface="Rambla"/>
                <a:sym typeface="Rambla"/>
              </a:defRPr>
            </a:lvl1pPr>
            <a:lvl2pPr indent="-381000" lvl="1" marL="914400" rtl="0" algn="l">
              <a:spcBef>
                <a:spcPts val="324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Rambla"/>
              <a:buChar char="◦"/>
              <a:defRPr sz="2400">
                <a:latin typeface="Rambla"/>
                <a:ea typeface="Rambla"/>
                <a:cs typeface="Rambla"/>
                <a:sym typeface="Rambla"/>
              </a:defRPr>
            </a:lvl2pPr>
            <a:lvl3pPr indent="-381000" lvl="2" marL="1371600" rtl="0" algn="l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Rambla"/>
              <a:buChar char="⚫"/>
              <a:defRPr sz="2400">
                <a:latin typeface="Rambla"/>
                <a:ea typeface="Rambla"/>
                <a:cs typeface="Rambla"/>
                <a:sym typeface="Rambla"/>
              </a:defRPr>
            </a:lvl3pPr>
            <a:lvl4pPr indent="-317500" lvl="3" marL="1828800" rtl="0" algn="l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ambla"/>
              <a:buChar char="⚫"/>
              <a:defRPr>
                <a:latin typeface="Rambla"/>
                <a:ea typeface="Rambla"/>
                <a:cs typeface="Rambla"/>
                <a:sym typeface="Rambla"/>
              </a:defRPr>
            </a:lvl4pPr>
            <a:lvl5pPr indent="-317500" lvl="4" marL="2286000" rtl="0" algn="l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ambla"/>
              <a:buChar char="⚫"/>
              <a:defRPr>
                <a:latin typeface="Rambla"/>
                <a:ea typeface="Rambla"/>
                <a:cs typeface="Rambla"/>
                <a:sym typeface="Rambla"/>
              </a:defRPr>
            </a:lvl5pPr>
            <a:lvl6pPr indent="-317500" lvl="5" marL="2743200" rtl="0" algn="l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oto Symbol"/>
              <a:buChar char="◾"/>
              <a:defRPr/>
            </a:lvl6pPr>
            <a:lvl7pPr indent="-317500" lvl="6" marL="3200400" rtl="0" algn="l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oto Symbol"/>
              <a:buChar char="◾"/>
              <a:defRPr/>
            </a:lvl7pPr>
            <a:lvl8pPr indent="-317500" lvl="7" marL="3657600" rtl="0" algn="l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oto Symbol"/>
              <a:buChar char="◾"/>
              <a:defRPr/>
            </a:lvl8pPr>
            <a:lvl9pPr indent="-317500" lvl="8" marL="4114800" rtl="0" algn="l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oto Symbol"/>
              <a:buChar char="◾"/>
              <a:defRPr/>
            </a:lvl9pPr>
          </a:lstStyle>
          <a:p/>
        </p:txBody>
      </p:sp>
      <p:sp>
        <p:nvSpPr>
          <p:cNvPr id="33" name="Google Shape;33;p3"/>
          <p:cNvSpPr txBox="1"/>
          <p:nvPr>
            <p:ph idx="10" type="dt"/>
          </p:nvPr>
        </p:nvSpPr>
        <p:spPr>
          <a:xfrm>
            <a:off x="6727032" y="6407944"/>
            <a:ext cx="19203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4" name="Google Shape;34;p3"/>
          <p:cNvSpPr txBox="1"/>
          <p:nvPr>
            <p:ph idx="11" type="ftr"/>
          </p:nvPr>
        </p:nvSpPr>
        <p:spPr>
          <a:xfrm>
            <a:off x="4380072" y="6407944"/>
            <a:ext cx="2350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88900" lvl="0" marL="0" marR="0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5" name="Google Shape;35;p3"/>
          <p:cNvSpPr txBox="1"/>
          <p:nvPr>
            <p:ph idx="12" type="sldNum"/>
          </p:nvPr>
        </p:nvSpPr>
        <p:spPr>
          <a:xfrm>
            <a:off x="8647272" y="6407944"/>
            <a:ext cx="365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6" name="Google Shape;36;p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b="1" sz="3600">
                <a:latin typeface="Rambla"/>
                <a:ea typeface="Rambla"/>
                <a:cs typeface="Rambla"/>
                <a:sym typeface="Rambl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gradFill>
          <a:gsLst>
            <a:gs pos="0">
              <a:srgbClr val="B2B2B2"/>
            </a:gs>
            <a:gs pos="40000">
              <a:srgbClr val="9F9F9F"/>
            </a:gs>
            <a:gs pos="100000">
              <a:schemeClr val="dk1"/>
            </a:gs>
          </a:gsLst>
          <a:path path="circle">
            <a:fillToRect b="100%" l="100%"/>
          </a:path>
          <a:tileRect r="-100%" t="-100%"/>
        </a:gradFill>
      </p:bgPr>
    </p:bg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"/>
          <p:cNvSpPr txBox="1"/>
          <p:nvPr>
            <p:ph type="title"/>
          </p:nvPr>
        </p:nvSpPr>
        <p:spPr>
          <a:xfrm>
            <a:off x="722376" y="1059712"/>
            <a:ext cx="7772400" cy="1828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Rambla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9" name="Google Shape;39;p4"/>
          <p:cNvSpPr txBox="1"/>
          <p:nvPr>
            <p:ph idx="1" type="body"/>
          </p:nvPr>
        </p:nvSpPr>
        <p:spPr>
          <a:xfrm>
            <a:off x="3922713" y="2931712"/>
            <a:ext cx="4572000" cy="14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mbla"/>
              <a:buNone/>
              <a:defRPr/>
            </a:lvl1pPr>
            <a:lvl2pPr indent="-228600" lvl="1" marL="914400" rtl="0">
              <a:spcBef>
                <a:spcPts val="324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mbla"/>
              <a:buNone/>
              <a:defRPr/>
            </a:lvl2pPr>
            <a:lvl3pPr indent="-228600" lvl="2" marL="1371600" rtl="0">
              <a:spcBef>
                <a:spcPts val="35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mbla"/>
              <a:buNone/>
              <a:defRPr/>
            </a:lvl3pPr>
            <a:lvl4pPr indent="-228600" lvl="3" marL="1828800" rtl="0">
              <a:spcBef>
                <a:spcPts val="35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mbla"/>
              <a:buNone/>
              <a:defRPr/>
            </a:lvl4pPr>
            <a:lvl5pPr indent="-228600" lvl="4" marL="2286000" rtl="0">
              <a:spcBef>
                <a:spcPts val="35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mbla"/>
              <a:buNone/>
              <a:defRPr/>
            </a:lvl5pPr>
            <a:lvl6pPr indent="-317500" lvl="5" marL="2743200" rtl="0">
              <a:spcBef>
                <a:spcPts val="350"/>
              </a:spcBef>
              <a:spcAft>
                <a:spcPts val="0"/>
              </a:spcAft>
              <a:buSzPts val="1400"/>
              <a:buChar char="◾"/>
              <a:defRPr/>
            </a:lvl6pPr>
            <a:lvl7pPr indent="-317500" lvl="6" marL="3200400" rtl="0">
              <a:spcBef>
                <a:spcPts val="350"/>
              </a:spcBef>
              <a:spcAft>
                <a:spcPts val="0"/>
              </a:spcAft>
              <a:buSzPts val="1400"/>
              <a:buChar char="◾"/>
              <a:defRPr/>
            </a:lvl7pPr>
            <a:lvl8pPr indent="-317500" lvl="7" marL="3657600" rtl="0">
              <a:spcBef>
                <a:spcPts val="350"/>
              </a:spcBef>
              <a:spcAft>
                <a:spcPts val="0"/>
              </a:spcAft>
              <a:buSzPts val="1400"/>
              <a:buChar char="◾"/>
              <a:defRPr/>
            </a:lvl8pPr>
            <a:lvl9pPr indent="-317500" lvl="8" marL="4114800" rtl="0">
              <a:spcBef>
                <a:spcPts val="350"/>
              </a:spcBef>
              <a:spcAft>
                <a:spcPts val="0"/>
              </a:spcAft>
              <a:buSzPts val="1400"/>
              <a:buChar char="◾"/>
              <a:defRPr/>
            </a:lvl9pPr>
          </a:lstStyle>
          <a:p/>
        </p:txBody>
      </p:sp>
      <p:sp>
        <p:nvSpPr>
          <p:cNvPr id="40" name="Google Shape;40;p4"/>
          <p:cNvSpPr txBox="1"/>
          <p:nvPr>
            <p:ph idx="10" type="dt"/>
          </p:nvPr>
        </p:nvSpPr>
        <p:spPr>
          <a:xfrm>
            <a:off x="6727032" y="6407944"/>
            <a:ext cx="19203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1" name="Google Shape;41;p4"/>
          <p:cNvSpPr txBox="1"/>
          <p:nvPr>
            <p:ph idx="11" type="ftr"/>
          </p:nvPr>
        </p:nvSpPr>
        <p:spPr>
          <a:xfrm>
            <a:off x="4380072" y="6407944"/>
            <a:ext cx="2350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88900" lvl="0" marL="0" marR="0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2" name="Google Shape;42;p4"/>
          <p:cNvSpPr txBox="1"/>
          <p:nvPr>
            <p:ph idx="12" type="sldNum"/>
          </p:nvPr>
        </p:nvSpPr>
        <p:spPr>
          <a:xfrm>
            <a:off x="8647272" y="6407944"/>
            <a:ext cx="365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3" name="Google Shape;43;p4"/>
          <p:cNvSpPr/>
          <p:nvPr/>
        </p:nvSpPr>
        <p:spPr>
          <a:xfrm>
            <a:off x="3636680" y="3005472"/>
            <a:ext cx="183000" cy="228600"/>
          </a:xfrm>
          <a:prstGeom prst="chevron">
            <a:avLst>
              <a:gd fmla="val 50000" name="adj"/>
            </a:avLst>
          </a:prstGeom>
          <a:gradFill>
            <a:gsLst>
              <a:gs pos="0">
                <a:srgbClr val="1489A6"/>
              </a:gs>
              <a:gs pos="72000">
                <a:srgbClr val="65CCE6"/>
              </a:gs>
              <a:gs pos="100000">
                <a:srgbClr val="8ED9EC"/>
              </a:gs>
            </a:gsLst>
            <a:lin ang="16200038" scaled="0"/>
          </a:gradFill>
          <a:ln cap="rnd" cmpd="sng" w="9525">
            <a:solidFill>
              <a:srgbClr val="21768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44" name="Google Shape;44;p4"/>
          <p:cNvSpPr/>
          <p:nvPr/>
        </p:nvSpPr>
        <p:spPr>
          <a:xfrm>
            <a:off x="3450264" y="3005472"/>
            <a:ext cx="183000" cy="228600"/>
          </a:xfrm>
          <a:prstGeom prst="chevron">
            <a:avLst>
              <a:gd fmla="val 50000" name="adj"/>
            </a:avLst>
          </a:prstGeom>
          <a:gradFill>
            <a:gsLst>
              <a:gs pos="0">
                <a:srgbClr val="1489A6"/>
              </a:gs>
              <a:gs pos="72000">
                <a:srgbClr val="65CCE6"/>
              </a:gs>
              <a:gs pos="100000">
                <a:srgbClr val="8ED9EC"/>
              </a:gs>
            </a:gsLst>
            <a:lin ang="16200038" scaled="0"/>
          </a:gradFill>
          <a:ln cap="rnd" cmpd="sng" w="9525">
            <a:solidFill>
              <a:srgbClr val="21768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bg>
      <p:bgPr>
        <a:gradFill>
          <a:gsLst>
            <a:gs pos="0">
              <a:srgbClr val="B2B2B2"/>
            </a:gs>
            <a:gs pos="40000">
              <a:srgbClr val="9F9F9F"/>
            </a:gs>
            <a:gs pos="100000">
              <a:schemeClr val="dk1"/>
            </a:gs>
          </a:gsLst>
          <a:path path="circle">
            <a:fillToRect b="100%" l="100%"/>
          </a:path>
          <a:tileRect r="-100%" t="-100%"/>
        </a:gradFill>
      </p:bgPr>
    </p:bg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5"/>
          <p:cNvSpPr txBox="1"/>
          <p:nvPr>
            <p:ph idx="1" type="body"/>
          </p:nvPr>
        </p:nvSpPr>
        <p:spPr>
          <a:xfrm>
            <a:off x="457200" y="1481328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400"/>
              </a:spcBef>
              <a:spcAft>
                <a:spcPts val="0"/>
              </a:spcAft>
              <a:buSzPts val="1400"/>
              <a:buChar char=""/>
              <a:defRPr/>
            </a:lvl1pPr>
            <a:lvl2pPr indent="-317500" lvl="1" marL="914400" rtl="0">
              <a:spcBef>
                <a:spcPts val="324"/>
              </a:spcBef>
              <a:spcAft>
                <a:spcPts val="0"/>
              </a:spcAft>
              <a:buSzPts val="1400"/>
              <a:buChar char="◦"/>
              <a:defRPr/>
            </a:lvl2pPr>
            <a:lvl3pPr indent="-317500" lvl="2" marL="1371600" rtl="0">
              <a:spcBef>
                <a:spcPts val="350"/>
              </a:spcBef>
              <a:spcAft>
                <a:spcPts val="0"/>
              </a:spcAft>
              <a:buSzPts val="1400"/>
              <a:buChar char="⚫"/>
              <a:defRPr/>
            </a:lvl3pPr>
            <a:lvl4pPr indent="-317500" lvl="3" marL="1828800" rtl="0">
              <a:spcBef>
                <a:spcPts val="350"/>
              </a:spcBef>
              <a:spcAft>
                <a:spcPts val="0"/>
              </a:spcAft>
              <a:buSzPts val="1400"/>
              <a:buChar char="⚫"/>
              <a:defRPr/>
            </a:lvl4pPr>
            <a:lvl5pPr indent="-317500" lvl="4" marL="2286000" rtl="0">
              <a:spcBef>
                <a:spcPts val="350"/>
              </a:spcBef>
              <a:spcAft>
                <a:spcPts val="0"/>
              </a:spcAft>
              <a:buSzPts val="1400"/>
              <a:buChar char="⚫"/>
              <a:defRPr/>
            </a:lvl5pPr>
            <a:lvl6pPr indent="-317500" lvl="5" marL="2743200" rtl="0">
              <a:spcBef>
                <a:spcPts val="350"/>
              </a:spcBef>
              <a:spcAft>
                <a:spcPts val="0"/>
              </a:spcAft>
              <a:buSzPts val="1400"/>
              <a:buChar char="◾"/>
              <a:defRPr/>
            </a:lvl6pPr>
            <a:lvl7pPr indent="-317500" lvl="6" marL="3200400" rtl="0">
              <a:spcBef>
                <a:spcPts val="350"/>
              </a:spcBef>
              <a:spcAft>
                <a:spcPts val="0"/>
              </a:spcAft>
              <a:buSzPts val="1400"/>
              <a:buChar char="◾"/>
              <a:defRPr/>
            </a:lvl7pPr>
            <a:lvl8pPr indent="-317500" lvl="7" marL="3657600" rtl="0">
              <a:spcBef>
                <a:spcPts val="350"/>
              </a:spcBef>
              <a:spcAft>
                <a:spcPts val="0"/>
              </a:spcAft>
              <a:buSzPts val="1400"/>
              <a:buChar char="◾"/>
              <a:defRPr/>
            </a:lvl8pPr>
            <a:lvl9pPr indent="-317500" lvl="8" marL="4114800" rtl="0">
              <a:spcBef>
                <a:spcPts val="350"/>
              </a:spcBef>
              <a:spcAft>
                <a:spcPts val="0"/>
              </a:spcAft>
              <a:buSzPts val="1400"/>
              <a:buChar char="◾"/>
              <a:defRPr/>
            </a:lvl9pPr>
          </a:lstStyle>
          <a:p/>
        </p:txBody>
      </p:sp>
      <p:sp>
        <p:nvSpPr>
          <p:cNvPr id="47" name="Google Shape;47;p5"/>
          <p:cNvSpPr txBox="1"/>
          <p:nvPr>
            <p:ph idx="2" type="body"/>
          </p:nvPr>
        </p:nvSpPr>
        <p:spPr>
          <a:xfrm>
            <a:off x="4648200" y="1481328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400"/>
              </a:spcBef>
              <a:spcAft>
                <a:spcPts val="0"/>
              </a:spcAft>
              <a:buSzPts val="1400"/>
              <a:buChar char=""/>
              <a:defRPr/>
            </a:lvl1pPr>
            <a:lvl2pPr indent="-317500" lvl="1" marL="914400" rtl="0">
              <a:spcBef>
                <a:spcPts val="324"/>
              </a:spcBef>
              <a:spcAft>
                <a:spcPts val="0"/>
              </a:spcAft>
              <a:buSzPts val="1400"/>
              <a:buChar char="◦"/>
              <a:defRPr/>
            </a:lvl2pPr>
            <a:lvl3pPr indent="-317500" lvl="2" marL="1371600" rtl="0">
              <a:spcBef>
                <a:spcPts val="350"/>
              </a:spcBef>
              <a:spcAft>
                <a:spcPts val="0"/>
              </a:spcAft>
              <a:buSzPts val="1400"/>
              <a:buChar char="⚫"/>
              <a:defRPr/>
            </a:lvl3pPr>
            <a:lvl4pPr indent="-317500" lvl="3" marL="1828800" rtl="0">
              <a:spcBef>
                <a:spcPts val="350"/>
              </a:spcBef>
              <a:spcAft>
                <a:spcPts val="0"/>
              </a:spcAft>
              <a:buSzPts val="1400"/>
              <a:buChar char="⚫"/>
              <a:defRPr/>
            </a:lvl4pPr>
            <a:lvl5pPr indent="-317500" lvl="4" marL="2286000" rtl="0">
              <a:spcBef>
                <a:spcPts val="350"/>
              </a:spcBef>
              <a:spcAft>
                <a:spcPts val="0"/>
              </a:spcAft>
              <a:buSzPts val="1400"/>
              <a:buChar char="⚫"/>
              <a:defRPr/>
            </a:lvl5pPr>
            <a:lvl6pPr indent="-317500" lvl="5" marL="2743200" rtl="0">
              <a:spcBef>
                <a:spcPts val="350"/>
              </a:spcBef>
              <a:spcAft>
                <a:spcPts val="0"/>
              </a:spcAft>
              <a:buSzPts val="1400"/>
              <a:buChar char="◾"/>
              <a:defRPr/>
            </a:lvl6pPr>
            <a:lvl7pPr indent="-317500" lvl="6" marL="3200400" rtl="0">
              <a:spcBef>
                <a:spcPts val="350"/>
              </a:spcBef>
              <a:spcAft>
                <a:spcPts val="0"/>
              </a:spcAft>
              <a:buSzPts val="1400"/>
              <a:buChar char="◾"/>
              <a:defRPr/>
            </a:lvl7pPr>
            <a:lvl8pPr indent="-317500" lvl="7" marL="3657600" rtl="0">
              <a:spcBef>
                <a:spcPts val="350"/>
              </a:spcBef>
              <a:spcAft>
                <a:spcPts val="0"/>
              </a:spcAft>
              <a:buSzPts val="1400"/>
              <a:buChar char="◾"/>
              <a:defRPr/>
            </a:lvl8pPr>
            <a:lvl9pPr indent="-317500" lvl="8" marL="4114800" rtl="0">
              <a:spcBef>
                <a:spcPts val="350"/>
              </a:spcBef>
              <a:spcAft>
                <a:spcPts val="0"/>
              </a:spcAft>
              <a:buSzPts val="1400"/>
              <a:buChar char="◾"/>
              <a:defRPr/>
            </a:lvl9pPr>
          </a:lstStyle>
          <a:p/>
        </p:txBody>
      </p:sp>
      <p:sp>
        <p:nvSpPr>
          <p:cNvPr id="48" name="Google Shape;48;p5"/>
          <p:cNvSpPr txBox="1"/>
          <p:nvPr>
            <p:ph idx="10" type="dt"/>
          </p:nvPr>
        </p:nvSpPr>
        <p:spPr>
          <a:xfrm>
            <a:off x="6727032" y="6407944"/>
            <a:ext cx="19203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9" name="Google Shape;49;p5"/>
          <p:cNvSpPr txBox="1"/>
          <p:nvPr>
            <p:ph idx="11" type="ftr"/>
          </p:nvPr>
        </p:nvSpPr>
        <p:spPr>
          <a:xfrm>
            <a:off x="4380072" y="6407944"/>
            <a:ext cx="2350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88900" lvl="0" marL="0" marR="0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0" name="Google Shape;50;p5"/>
          <p:cNvSpPr txBox="1"/>
          <p:nvPr>
            <p:ph idx="12" type="sldNum"/>
          </p:nvPr>
        </p:nvSpPr>
        <p:spPr>
          <a:xfrm>
            <a:off x="8647272" y="6407944"/>
            <a:ext cx="365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1" name="Google Shape;51;p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mbla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showMasterSp="0" type="twoTxTwoObj">
  <p:cSld name="TWO_OBJECTS_WITH_TEXT">
    <p:bg>
      <p:bgPr>
        <a:blipFill rotWithShape="1">
          <a:blip r:embed="rId2">
            <a:alphaModFix/>
          </a:blip>
          <a:tile algn="tl" flip="none" tx="0" sx="50002" ty="0" sy="50002"/>
        </a:blipFill>
      </p:bgPr>
    </p:bg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6"/>
          <p:cNvSpPr txBox="1"/>
          <p:nvPr>
            <p:ph type="title"/>
          </p:nvPr>
        </p:nvSpPr>
        <p:spPr>
          <a:xfrm>
            <a:off x="457200" y="27305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4" name="Google Shape;54;p6"/>
          <p:cNvSpPr txBox="1"/>
          <p:nvPr>
            <p:ph idx="1" type="body"/>
          </p:nvPr>
        </p:nvSpPr>
        <p:spPr>
          <a:xfrm>
            <a:off x="457200" y="5410200"/>
            <a:ext cx="4040100" cy="762000"/>
          </a:xfrm>
          <a:prstGeom prst="rect">
            <a:avLst/>
          </a:prstGeom>
          <a:solidFill>
            <a:schemeClr val="accent1"/>
          </a:solidFill>
          <a:ln cap="flat" cmpd="sng" w="9650">
            <a:solidFill>
              <a:schemeClr val="accent1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mbla"/>
              <a:buNone/>
              <a:defRPr/>
            </a:lvl1pPr>
            <a:lvl2pPr indent="-228600" lvl="1" marL="914400" rtl="0">
              <a:spcBef>
                <a:spcPts val="324"/>
              </a:spcBef>
              <a:spcAft>
                <a:spcPts val="0"/>
              </a:spcAft>
              <a:buSzPts val="1400"/>
              <a:buFont typeface="Rambla"/>
              <a:buNone/>
              <a:defRPr/>
            </a:lvl2pPr>
            <a:lvl3pPr indent="-228600" lvl="2" marL="1371600" rtl="0">
              <a:spcBef>
                <a:spcPts val="350"/>
              </a:spcBef>
              <a:spcAft>
                <a:spcPts val="0"/>
              </a:spcAft>
              <a:buSzPts val="1400"/>
              <a:buFont typeface="Rambla"/>
              <a:buNone/>
              <a:defRPr/>
            </a:lvl3pPr>
            <a:lvl4pPr indent="-228600" lvl="3" marL="1828800" rtl="0">
              <a:spcBef>
                <a:spcPts val="350"/>
              </a:spcBef>
              <a:spcAft>
                <a:spcPts val="0"/>
              </a:spcAft>
              <a:buSzPts val="1400"/>
              <a:buFont typeface="Rambla"/>
              <a:buNone/>
              <a:defRPr/>
            </a:lvl4pPr>
            <a:lvl5pPr indent="-228600" lvl="4" marL="2286000" rtl="0">
              <a:spcBef>
                <a:spcPts val="350"/>
              </a:spcBef>
              <a:spcAft>
                <a:spcPts val="0"/>
              </a:spcAft>
              <a:buSzPts val="1400"/>
              <a:buFont typeface="Rambla"/>
              <a:buNone/>
              <a:defRPr/>
            </a:lvl5pPr>
            <a:lvl6pPr indent="-317500" lvl="5" marL="2743200" rtl="0">
              <a:spcBef>
                <a:spcPts val="350"/>
              </a:spcBef>
              <a:spcAft>
                <a:spcPts val="0"/>
              </a:spcAft>
              <a:buSzPts val="1400"/>
              <a:buChar char="◾"/>
              <a:defRPr/>
            </a:lvl6pPr>
            <a:lvl7pPr indent="-317500" lvl="6" marL="3200400" rtl="0">
              <a:spcBef>
                <a:spcPts val="350"/>
              </a:spcBef>
              <a:spcAft>
                <a:spcPts val="0"/>
              </a:spcAft>
              <a:buSzPts val="1400"/>
              <a:buChar char="◾"/>
              <a:defRPr/>
            </a:lvl7pPr>
            <a:lvl8pPr indent="-317500" lvl="7" marL="3657600" rtl="0">
              <a:spcBef>
                <a:spcPts val="350"/>
              </a:spcBef>
              <a:spcAft>
                <a:spcPts val="0"/>
              </a:spcAft>
              <a:buSzPts val="1400"/>
              <a:buChar char="◾"/>
              <a:defRPr/>
            </a:lvl8pPr>
            <a:lvl9pPr indent="-317500" lvl="8" marL="4114800" rtl="0">
              <a:spcBef>
                <a:spcPts val="350"/>
              </a:spcBef>
              <a:spcAft>
                <a:spcPts val="0"/>
              </a:spcAft>
              <a:buSzPts val="1400"/>
              <a:buChar char="◾"/>
              <a:defRPr/>
            </a:lvl9pPr>
          </a:lstStyle>
          <a:p/>
        </p:txBody>
      </p:sp>
      <p:sp>
        <p:nvSpPr>
          <p:cNvPr id="55" name="Google Shape;55;p6"/>
          <p:cNvSpPr txBox="1"/>
          <p:nvPr>
            <p:ph idx="2" type="body"/>
          </p:nvPr>
        </p:nvSpPr>
        <p:spPr>
          <a:xfrm>
            <a:off x="4645026" y="5410200"/>
            <a:ext cx="4041900" cy="762000"/>
          </a:xfrm>
          <a:prstGeom prst="rect">
            <a:avLst/>
          </a:prstGeom>
          <a:solidFill>
            <a:schemeClr val="accent1"/>
          </a:solidFill>
          <a:ln cap="flat" cmpd="sng" w="9650">
            <a:solidFill>
              <a:schemeClr val="accent1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mbla"/>
              <a:buNone/>
              <a:defRPr/>
            </a:lvl1pPr>
            <a:lvl2pPr indent="-228600" lvl="1" marL="914400" rtl="0">
              <a:spcBef>
                <a:spcPts val="324"/>
              </a:spcBef>
              <a:spcAft>
                <a:spcPts val="0"/>
              </a:spcAft>
              <a:buSzPts val="1400"/>
              <a:buFont typeface="Rambla"/>
              <a:buNone/>
              <a:defRPr/>
            </a:lvl2pPr>
            <a:lvl3pPr indent="-228600" lvl="2" marL="1371600" rtl="0">
              <a:spcBef>
                <a:spcPts val="350"/>
              </a:spcBef>
              <a:spcAft>
                <a:spcPts val="0"/>
              </a:spcAft>
              <a:buSzPts val="1400"/>
              <a:buFont typeface="Rambla"/>
              <a:buNone/>
              <a:defRPr/>
            </a:lvl3pPr>
            <a:lvl4pPr indent="-228600" lvl="3" marL="1828800" rtl="0">
              <a:spcBef>
                <a:spcPts val="350"/>
              </a:spcBef>
              <a:spcAft>
                <a:spcPts val="0"/>
              </a:spcAft>
              <a:buSzPts val="1400"/>
              <a:buFont typeface="Rambla"/>
              <a:buNone/>
              <a:defRPr/>
            </a:lvl4pPr>
            <a:lvl5pPr indent="-228600" lvl="4" marL="2286000" rtl="0">
              <a:spcBef>
                <a:spcPts val="350"/>
              </a:spcBef>
              <a:spcAft>
                <a:spcPts val="0"/>
              </a:spcAft>
              <a:buSzPts val="1400"/>
              <a:buFont typeface="Rambla"/>
              <a:buNone/>
              <a:defRPr/>
            </a:lvl5pPr>
            <a:lvl6pPr indent="-317500" lvl="5" marL="2743200" rtl="0">
              <a:spcBef>
                <a:spcPts val="350"/>
              </a:spcBef>
              <a:spcAft>
                <a:spcPts val="0"/>
              </a:spcAft>
              <a:buSzPts val="1400"/>
              <a:buChar char="◾"/>
              <a:defRPr/>
            </a:lvl6pPr>
            <a:lvl7pPr indent="-317500" lvl="6" marL="3200400" rtl="0">
              <a:spcBef>
                <a:spcPts val="350"/>
              </a:spcBef>
              <a:spcAft>
                <a:spcPts val="0"/>
              </a:spcAft>
              <a:buSzPts val="1400"/>
              <a:buChar char="◾"/>
              <a:defRPr/>
            </a:lvl7pPr>
            <a:lvl8pPr indent="-317500" lvl="7" marL="3657600" rtl="0">
              <a:spcBef>
                <a:spcPts val="350"/>
              </a:spcBef>
              <a:spcAft>
                <a:spcPts val="0"/>
              </a:spcAft>
              <a:buSzPts val="1400"/>
              <a:buChar char="◾"/>
              <a:defRPr/>
            </a:lvl8pPr>
            <a:lvl9pPr indent="-317500" lvl="8" marL="4114800" rtl="0">
              <a:spcBef>
                <a:spcPts val="350"/>
              </a:spcBef>
              <a:spcAft>
                <a:spcPts val="0"/>
              </a:spcAft>
              <a:buSzPts val="1400"/>
              <a:buChar char="◾"/>
              <a:defRPr/>
            </a:lvl9pPr>
          </a:lstStyle>
          <a:p/>
        </p:txBody>
      </p:sp>
      <p:sp>
        <p:nvSpPr>
          <p:cNvPr id="56" name="Google Shape;56;p6"/>
          <p:cNvSpPr txBox="1"/>
          <p:nvPr>
            <p:ph idx="3" type="body"/>
          </p:nvPr>
        </p:nvSpPr>
        <p:spPr>
          <a:xfrm>
            <a:off x="457200" y="1444294"/>
            <a:ext cx="4040100" cy="39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400"/>
              </a:spcBef>
              <a:spcAft>
                <a:spcPts val="0"/>
              </a:spcAft>
              <a:buSzPts val="1400"/>
              <a:buChar char=""/>
              <a:defRPr/>
            </a:lvl1pPr>
            <a:lvl2pPr indent="-317500" lvl="1" marL="914400" rtl="0">
              <a:spcBef>
                <a:spcPts val="324"/>
              </a:spcBef>
              <a:spcAft>
                <a:spcPts val="0"/>
              </a:spcAft>
              <a:buSzPts val="1400"/>
              <a:buChar char="◦"/>
              <a:defRPr/>
            </a:lvl2pPr>
            <a:lvl3pPr indent="-317500" lvl="2" marL="1371600" rtl="0">
              <a:spcBef>
                <a:spcPts val="350"/>
              </a:spcBef>
              <a:spcAft>
                <a:spcPts val="0"/>
              </a:spcAft>
              <a:buSzPts val="1400"/>
              <a:buChar char="⚫"/>
              <a:defRPr/>
            </a:lvl3pPr>
            <a:lvl4pPr indent="-317500" lvl="3" marL="1828800" rtl="0">
              <a:spcBef>
                <a:spcPts val="350"/>
              </a:spcBef>
              <a:spcAft>
                <a:spcPts val="0"/>
              </a:spcAft>
              <a:buSzPts val="1400"/>
              <a:buChar char="⚫"/>
              <a:defRPr/>
            </a:lvl4pPr>
            <a:lvl5pPr indent="-317500" lvl="4" marL="2286000" rtl="0">
              <a:spcBef>
                <a:spcPts val="350"/>
              </a:spcBef>
              <a:spcAft>
                <a:spcPts val="0"/>
              </a:spcAft>
              <a:buSzPts val="1400"/>
              <a:buChar char="⚫"/>
              <a:defRPr/>
            </a:lvl5pPr>
            <a:lvl6pPr indent="-317500" lvl="5" marL="2743200" rtl="0">
              <a:spcBef>
                <a:spcPts val="350"/>
              </a:spcBef>
              <a:spcAft>
                <a:spcPts val="0"/>
              </a:spcAft>
              <a:buSzPts val="1400"/>
              <a:buChar char="◾"/>
              <a:defRPr/>
            </a:lvl6pPr>
            <a:lvl7pPr indent="-317500" lvl="6" marL="3200400" rtl="0">
              <a:spcBef>
                <a:spcPts val="350"/>
              </a:spcBef>
              <a:spcAft>
                <a:spcPts val="0"/>
              </a:spcAft>
              <a:buSzPts val="1400"/>
              <a:buChar char="◾"/>
              <a:defRPr/>
            </a:lvl7pPr>
            <a:lvl8pPr indent="-317500" lvl="7" marL="3657600" rtl="0">
              <a:spcBef>
                <a:spcPts val="350"/>
              </a:spcBef>
              <a:spcAft>
                <a:spcPts val="0"/>
              </a:spcAft>
              <a:buSzPts val="1400"/>
              <a:buChar char="◾"/>
              <a:defRPr/>
            </a:lvl8pPr>
            <a:lvl9pPr indent="-317500" lvl="8" marL="4114800" rtl="0">
              <a:spcBef>
                <a:spcPts val="350"/>
              </a:spcBef>
              <a:spcAft>
                <a:spcPts val="0"/>
              </a:spcAft>
              <a:buSzPts val="1400"/>
              <a:buChar char="◾"/>
              <a:defRPr/>
            </a:lvl9pPr>
          </a:lstStyle>
          <a:p/>
        </p:txBody>
      </p:sp>
      <p:sp>
        <p:nvSpPr>
          <p:cNvPr id="57" name="Google Shape;57;p6"/>
          <p:cNvSpPr txBox="1"/>
          <p:nvPr>
            <p:ph idx="4" type="body"/>
          </p:nvPr>
        </p:nvSpPr>
        <p:spPr>
          <a:xfrm>
            <a:off x="4645025" y="1444294"/>
            <a:ext cx="4041900" cy="39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"/>
              <a:defRPr/>
            </a:lvl1pPr>
            <a:lvl2pPr indent="-317500" lvl="1" marL="914400" rtl="0">
              <a:spcBef>
                <a:spcPts val="324"/>
              </a:spcBef>
              <a:spcAft>
                <a:spcPts val="0"/>
              </a:spcAft>
              <a:buSzPts val="1400"/>
              <a:buChar char="◦"/>
              <a:defRPr/>
            </a:lvl2pPr>
            <a:lvl3pPr indent="-317500" lvl="2" marL="1371600" rtl="0">
              <a:spcBef>
                <a:spcPts val="350"/>
              </a:spcBef>
              <a:spcAft>
                <a:spcPts val="0"/>
              </a:spcAft>
              <a:buSzPts val="1400"/>
              <a:buChar char="⚫"/>
              <a:defRPr/>
            </a:lvl3pPr>
            <a:lvl4pPr indent="-317500" lvl="3" marL="1828800" rtl="0">
              <a:spcBef>
                <a:spcPts val="350"/>
              </a:spcBef>
              <a:spcAft>
                <a:spcPts val="0"/>
              </a:spcAft>
              <a:buSzPts val="1400"/>
              <a:buChar char="⚫"/>
              <a:defRPr/>
            </a:lvl4pPr>
            <a:lvl5pPr indent="-317500" lvl="4" marL="2286000" rtl="0">
              <a:spcBef>
                <a:spcPts val="350"/>
              </a:spcBef>
              <a:spcAft>
                <a:spcPts val="0"/>
              </a:spcAft>
              <a:buSzPts val="1400"/>
              <a:buChar char="⚫"/>
              <a:defRPr/>
            </a:lvl5pPr>
            <a:lvl6pPr indent="-317500" lvl="5" marL="2743200" rtl="0">
              <a:spcBef>
                <a:spcPts val="350"/>
              </a:spcBef>
              <a:spcAft>
                <a:spcPts val="0"/>
              </a:spcAft>
              <a:buSzPts val="1400"/>
              <a:buChar char="◾"/>
              <a:defRPr/>
            </a:lvl6pPr>
            <a:lvl7pPr indent="-317500" lvl="6" marL="3200400" rtl="0">
              <a:spcBef>
                <a:spcPts val="350"/>
              </a:spcBef>
              <a:spcAft>
                <a:spcPts val="0"/>
              </a:spcAft>
              <a:buSzPts val="1400"/>
              <a:buChar char="◾"/>
              <a:defRPr/>
            </a:lvl7pPr>
            <a:lvl8pPr indent="-317500" lvl="7" marL="3657600" rtl="0">
              <a:spcBef>
                <a:spcPts val="350"/>
              </a:spcBef>
              <a:spcAft>
                <a:spcPts val="0"/>
              </a:spcAft>
              <a:buSzPts val="1400"/>
              <a:buChar char="◾"/>
              <a:defRPr/>
            </a:lvl8pPr>
            <a:lvl9pPr indent="-317500" lvl="8" marL="4114800" rtl="0">
              <a:spcBef>
                <a:spcPts val="350"/>
              </a:spcBef>
              <a:spcAft>
                <a:spcPts val="0"/>
              </a:spcAft>
              <a:buSzPts val="1400"/>
              <a:buChar char="◾"/>
              <a:defRPr/>
            </a:lvl9pPr>
          </a:lstStyle>
          <a:p/>
        </p:txBody>
      </p:sp>
      <p:sp>
        <p:nvSpPr>
          <p:cNvPr id="58" name="Google Shape;58;p6"/>
          <p:cNvSpPr txBox="1"/>
          <p:nvPr>
            <p:ph idx="10" type="dt"/>
          </p:nvPr>
        </p:nvSpPr>
        <p:spPr>
          <a:xfrm>
            <a:off x="6727032" y="6407944"/>
            <a:ext cx="19203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9" name="Google Shape;59;p6"/>
          <p:cNvSpPr txBox="1"/>
          <p:nvPr>
            <p:ph idx="11" type="ftr"/>
          </p:nvPr>
        </p:nvSpPr>
        <p:spPr>
          <a:xfrm>
            <a:off x="4380072" y="6407944"/>
            <a:ext cx="2350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88900" lvl="0" marL="0" marR="0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0" name="Google Shape;60;p6"/>
          <p:cNvSpPr txBox="1"/>
          <p:nvPr>
            <p:ph idx="12" type="sldNum"/>
          </p:nvPr>
        </p:nvSpPr>
        <p:spPr>
          <a:xfrm>
            <a:off x="8647272" y="6407944"/>
            <a:ext cx="365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gradFill>
          <a:gsLst>
            <a:gs pos="0">
              <a:srgbClr val="B2B2B2"/>
            </a:gs>
            <a:gs pos="40000">
              <a:srgbClr val="9F9F9F"/>
            </a:gs>
            <a:gs pos="100000">
              <a:schemeClr val="dk1"/>
            </a:gs>
          </a:gsLst>
          <a:path path="circle">
            <a:fillToRect b="100%" l="100%"/>
          </a:path>
          <a:tileRect r="-100%" t="-100%"/>
        </a:gra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7"/>
          <p:cNvSpPr txBox="1"/>
          <p:nvPr>
            <p:ph idx="10" type="dt"/>
          </p:nvPr>
        </p:nvSpPr>
        <p:spPr>
          <a:xfrm>
            <a:off x="6727032" y="6407944"/>
            <a:ext cx="19203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3" name="Google Shape;63;p7"/>
          <p:cNvSpPr txBox="1"/>
          <p:nvPr>
            <p:ph idx="11" type="ftr"/>
          </p:nvPr>
        </p:nvSpPr>
        <p:spPr>
          <a:xfrm>
            <a:off x="4380072" y="6407944"/>
            <a:ext cx="2350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88900" lvl="0" marL="0" marR="0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4" name="Google Shape;64;p7"/>
          <p:cNvSpPr txBox="1"/>
          <p:nvPr>
            <p:ph idx="12" type="sldNum"/>
          </p:nvPr>
        </p:nvSpPr>
        <p:spPr>
          <a:xfrm>
            <a:off x="8647272" y="6407944"/>
            <a:ext cx="365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5" name="Google Shape;65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mbla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 txBox="1"/>
          <p:nvPr>
            <p:ph idx="10" type="dt"/>
          </p:nvPr>
        </p:nvSpPr>
        <p:spPr>
          <a:xfrm>
            <a:off x="6727032" y="6407944"/>
            <a:ext cx="19203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8" name="Google Shape;68;p8"/>
          <p:cNvSpPr txBox="1"/>
          <p:nvPr>
            <p:ph idx="11" type="ftr"/>
          </p:nvPr>
        </p:nvSpPr>
        <p:spPr>
          <a:xfrm>
            <a:off x="4380072" y="6407944"/>
            <a:ext cx="2350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88900" lvl="0" marL="0" marR="0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9" name="Google Shape;69;p8"/>
          <p:cNvSpPr txBox="1"/>
          <p:nvPr>
            <p:ph idx="12" type="sldNum"/>
          </p:nvPr>
        </p:nvSpPr>
        <p:spPr>
          <a:xfrm>
            <a:off x="8647272" y="6407944"/>
            <a:ext cx="365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showMasterSp="0" type="objTx">
  <p:cSld name="OBJECT_WITH_CAPTION_TEXT">
    <p:bg>
      <p:bgPr>
        <a:blipFill rotWithShape="1">
          <a:blip r:embed="rId2">
            <a:alphaModFix/>
          </a:blip>
          <a:tile algn="tl" flip="none" tx="0" sx="50002" ty="0" sy="50002"/>
        </a:blip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9"/>
          <p:cNvSpPr txBox="1"/>
          <p:nvPr>
            <p:ph type="title"/>
          </p:nvPr>
        </p:nvSpPr>
        <p:spPr>
          <a:xfrm>
            <a:off x="914400" y="4876800"/>
            <a:ext cx="74817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ambla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2" name="Google Shape;72;p9"/>
          <p:cNvSpPr txBox="1"/>
          <p:nvPr>
            <p:ph idx="1" type="body"/>
          </p:nvPr>
        </p:nvSpPr>
        <p:spPr>
          <a:xfrm>
            <a:off x="4419600" y="5355102"/>
            <a:ext cx="39747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rtl="0" algn="r">
              <a:spcBef>
                <a:spcPts val="400"/>
              </a:spcBef>
              <a:spcAft>
                <a:spcPts val="0"/>
              </a:spcAft>
              <a:buSzPts val="1400"/>
              <a:buFont typeface="Rambla"/>
              <a:buNone/>
              <a:defRPr/>
            </a:lvl1pPr>
            <a:lvl2pPr indent="-228600" lvl="1" marL="914400" rtl="0">
              <a:spcBef>
                <a:spcPts val="324"/>
              </a:spcBef>
              <a:spcAft>
                <a:spcPts val="0"/>
              </a:spcAft>
              <a:buSzPts val="1400"/>
              <a:buFont typeface="Rambla"/>
              <a:buNone/>
              <a:defRPr/>
            </a:lvl2pPr>
            <a:lvl3pPr indent="-228600" lvl="2" marL="1371600" rtl="0">
              <a:spcBef>
                <a:spcPts val="350"/>
              </a:spcBef>
              <a:spcAft>
                <a:spcPts val="0"/>
              </a:spcAft>
              <a:buSzPts val="1400"/>
              <a:buFont typeface="Rambla"/>
              <a:buNone/>
              <a:defRPr/>
            </a:lvl3pPr>
            <a:lvl4pPr indent="-228600" lvl="3" marL="1828800" rtl="0">
              <a:spcBef>
                <a:spcPts val="350"/>
              </a:spcBef>
              <a:spcAft>
                <a:spcPts val="0"/>
              </a:spcAft>
              <a:buSzPts val="1400"/>
              <a:buFont typeface="Rambla"/>
              <a:buNone/>
              <a:defRPr/>
            </a:lvl4pPr>
            <a:lvl5pPr indent="-228600" lvl="4" marL="2286000" rtl="0">
              <a:spcBef>
                <a:spcPts val="350"/>
              </a:spcBef>
              <a:spcAft>
                <a:spcPts val="0"/>
              </a:spcAft>
              <a:buSzPts val="1400"/>
              <a:buFont typeface="Rambla"/>
              <a:buNone/>
              <a:defRPr/>
            </a:lvl5pPr>
            <a:lvl6pPr indent="-317500" lvl="5" marL="2743200" rtl="0">
              <a:spcBef>
                <a:spcPts val="350"/>
              </a:spcBef>
              <a:spcAft>
                <a:spcPts val="0"/>
              </a:spcAft>
              <a:buSzPts val="1400"/>
              <a:buChar char="◾"/>
              <a:defRPr/>
            </a:lvl6pPr>
            <a:lvl7pPr indent="-317500" lvl="6" marL="3200400" rtl="0">
              <a:spcBef>
                <a:spcPts val="350"/>
              </a:spcBef>
              <a:spcAft>
                <a:spcPts val="0"/>
              </a:spcAft>
              <a:buSzPts val="1400"/>
              <a:buChar char="◾"/>
              <a:defRPr/>
            </a:lvl7pPr>
            <a:lvl8pPr indent="-317500" lvl="7" marL="3657600" rtl="0">
              <a:spcBef>
                <a:spcPts val="350"/>
              </a:spcBef>
              <a:spcAft>
                <a:spcPts val="0"/>
              </a:spcAft>
              <a:buSzPts val="1400"/>
              <a:buChar char="◾"/>
              <a:defRPr/>
            </a:lvl8pPr>
            <a:lvl9pPr indent="-317500" lvl="8" marL="4114800" rtl="0">
              <a:spcBef>
                <a:spcPts val="350"/>
              </a:spcBef>
              <a:spcAft>
                <a:spcPts val="0"/>
              </a:spcAft>
              <a:buSzPts val="1400"/>
              <a:buChar char="◾"/>
              <a:defRPr/>
            </a:lvl9pPr>
          </a:lstStyle>
          <a:p/>
        </p:txBody>
      </p:sp>
      <p:sp>
        <p:nvSpPr>
          <p:cNvPr id="73" name="Google Shape;73;p9"/>
          <p:cNvSpPr txBox="1"/>
          <p:nvPr>
            <p:ph idx="2" type="body"/>
          </p:nvPr>
        </p:nvSpPr>
        <p:spPr>
          <a:xfrm>
            <a:off x="914400" y="274320"/>
            <a:ext cx="74799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400"/>
              </a:spcBef>
              <a:spcAft>
                <a:spcPts val="0"/>
              </a:spcAft>
              <a:buSzPts val="1400"/>
              <a:buChar char=""/>
              <a:defRPr/>
            </a:lvl1pPr>
            <a:lvl2pPr indent="-317500" lvl="1" marL="914400" rtl="0">
              <a:spcBef>
                <a:spcPts val="324"/>
              </a:spcBef>
              <a:spcAft>
                <a:spcPts val="0"/>
              </a:spcAft>
              <a:buSzPts val="1400"/>
              <a:buChar char="◦"/>
              <a:defRPr/>
            </a:lvl2pPr>
            <a:lvl3pPr indent="-317500" lvl="2" marL="1371600" rtl="0">
              <a:spcBef>
                <a:spcPts val="350"/>
              </a:spcBef>
              <a:spcAft>
                <a:spcPts val="0"/>
              </a:spcAft>
              <a:buSzPts val="1400"/>
              <a:buChar char="⚫"/>
              <a:defRPr/>
            </a:lvl3pPr>
            <a:lvl4pPr indent="-317500" lvl="3" marL="1828800" rtl="0">
              <a:spcBef>
                <a:spcPts val="350"/>
              </a:spcBef>
              <a:spcAft>
                <a:spcPts val="0"/>
              </a:spcAft>
              <a:buSzPts val="1400"/>
              <a:buChar char="⚫"/>
              <a:defRPr/>
            </a:lvl4pPr>
            <a:lvl5pPr indent="-317500" lvl="4" marL="2286000" rtl="0">
              <a:spcBef>
                <a:spcPts val="350"/>
              </a:spcBef>
              <a:spcAft>
                <a:spcPts val="0"/>
              </a:spcAft>
              <a:buSzPts val="1400"/>
              <a:buChar char="⚫"/>
              <a:defRPr/>
            </a:lvl5pPr>
            <a:lvl6pPr indent="-317500" lvl="5" marL="2743200" rtl="0">
              <a:spcBef>
                <a:spcPts val="350"/>
              </a:spcBef>
              <a:spcAft>
                <a:spcPts val="0"/>
              </a:spcAft>
              <a:buSzPts val="1400"/>
              <a:buChar char="◾"/>
              <a:defRPr/>
            </a:lvl6pPr>
            <a:lvl7pPr indent="-317500" lvl="6" marL="3200400" rtl="0">
              <a:spcBef>
                <a:spcPts val="350"/>
              </a:spcBef>
              <a:spcAft>
                <a:spcPts val="0"/>
              </a:spcAft>
              <a:buSzPts val="1400"/>
              <a:buChar char="◾"/>
              <a:defRPr/>
            </a:lvl7pPr>
            <a:lvl8pPr indent="-317500" lvl="7" marL="3657600" rtl="0">
              <a:spcBef>
                <a:spcPts val="350"/>
              </a:spcBef>
              <a:spcAft>
                <a:spcPts val="0"/>
              </a:spcAft>
              <a:buSzPts val="1400"/>
              <a:buChar char="◾"/>
              <a:defRPr/>
            </a:lvl8pPr>
            <a:lvl9pPr indent="-317500" lvl="8" marL="4114800" rtl="0">
              <a:spcBef>
                <a:spcPts val="350"/>
              </a:spcBef>
              <a:spcAft>
                <a:spcPts val="0"/>
              </a:spcAft>
              <a:buSzPts val="1400"/>
              <a:buChar char="◾"/>
              <a:defRPr/>
            </a:lvl9pPr>
          </a:lstStyle>
          <a:p/>
        </p:txBody>
      </p:sp>
      <p:sp>
        <p:nvSpPr>
          <p:cNvPr id="74" name="Google Shape;74;p9"/>
          <p:cNvSpPr txBox="1"/>
          <p:nvPr>
            <p:ph idx="10" type="dt"/>
          </p:nvPr>
        </p:nvSpPr>
        <p:spPr>
          <a:xfrm>
            <a:off x="6727032" y="6407944"/>
            <a:ext cx="19203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5" name="Google Shape;75;p9"/>
          <p:cNvSpPr txBox="1"/>
          <p:nvPr>
            <p:ph idx="11" type="ftr"/>
          </p:nvPr>
        </p:nvSpPr>
        <p:spPr>
          <a:xfrm>
            <a:off x="4380072" y="6407944"/>
            <a:ext cx="2350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88900" lvl="0" marL="0" marR="0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6" name="Google Shape;76;p9"/>
          <p:cNvSpPr txBox="1"/>
          <p:nvPr>
            <p:ph idx="12" type="sldNum"/>
          </p:nvPr>
        </p:nvSpPr>
        <p:spPr>
          <a:xfrm>
            <a:off x="8647272" y="6407944"/>
            <a:ext cx="365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showMasterSp="0" type="picTx">
  <p:cSld name="PICTURE_WITH_CAPTION_TEXT">
    <p:bg>
      <p:bgPr>
        <a:gradFill>
          <a:gsLst>
            <a:gs pos="0">
              <a:srgbClr val="B2B2B2"/>
            </a:gs>
            <a:gs pos="40000">
              <a:srgbClr val="9F9F9F"/>
            </a:gs>
            <a:gs pos="100000">
              <a:schemeClr val="dk1"/>
            </a:gs>
          </a:gsLst>
          <a:path path="circle">
            <a:fillToRect b="100%" l="100%"/>
          </a:path>
          <a:tileRect r="-100%" t="-100%"/>
        </a:grad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0"/>
          <p:cNvSpPr txBox="1"/>
          <p:nvPr>
            <p:ph idx="1" type="body"/>
          </p:nvPr>
        </p:nvSpPr>
        <p:spPr>
          <a:xfrm>
            <a:off x="1141232" y="5443402"/>
            <a:ext cx="7162800" cy="6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18288" rtl="0" algn="r">
              <a:spcBef>
                <a:spcPts val="400"/>
              </a:spcBef>
              <a:spcAft>
                <a:spcPts val="0"/>
              </a:spcAft>
              <a:buSzPts val="1400"/>
              <a:buFont typeface="Rambla"/>
              <a:buNone/>
              <a:defRPr/>
            </a:lvl1pPr>
            <a:lvl2pPr indent="-317500" lvl="1" marL="914400" rtl="0">
              <a:spcBef>
                <a:spcPts val="324"/>
              </a:spcBef>
              <a:spcAft>
                <a:spcPts val="0"/>
              </a:spcAft>
              <a:buSzPts val="1400"/>
              <a:buChar char="◦"/>
              <a:defRPr/>
            </a:lvl2pPr>
            <a:lvl3pPr indent="-317500" lvl="2" marL="1371600" rtl="0">
              <a:spcBef>
                <a:spcPts val="350"/>
              </a:spcBef>
              <a:spcAft>
                <a:spcPts val="0"/>
              </a:spcAft>
              <a:buSzPts val="1400"/>
              <a:buChar char="⚫"/>
              <a:defRPr/>
            </a:lvl3pPr>
            <a:lvl4pPr indent="-317500" lvl="3" marL="1828800" rtl="0">
              <a:spcBef>
                <a:spcPts val="350"/>
              </a:spcBef>
              <a:spcAft>
                <a:spcPts val="0"/>
              </a:spcAft>
              <a:buSzPts val="1400"/>
              <a:buChar char="⚫"/>
              <a:defRPr/>
            </a:lvl4pPr>
            <a:lvl5pPr indent="-317500" lvl="4" marL="2286000" rtl="0">
              <a:spcBef>
                <a:spcPts val="350"/>
              </a:spcBef>
              <a:spcAft>
                <a:spcPts val="0"/>
              </a:spcAft>
              <a:buSzPts val="1400"/>
              <a:buChar char="⚫"/>
              <a:defRPr/>
            </a:lvl5pPr>
            <a:lvl6pPr indent="-317500" lvl="5" marL="2743200" rtl="0">
              <a:spcBef>
                <a:spcPts val="350"/>
              </a:spcBef>
              <a:spcAft>
                <a:spcPts val="0"/>
              </a:spcAft>
              <a:buSzPts val="1400"/>
              <a:buChar char="◾"/>
              <a:defRPr/>
            </a:lvl6pPr>
            <a:lvl7pPr indent="-317500" lvl="6" marL="3200400" rtl="0">
              <a:spcBef>
                <a:spcPts val="350"/>
              </a:spcBef>
              <a:spcAft>
                <a:spcPts val="0"/>
              </a:spcAft>
              <a:buSzPts val="1400"/>
              <a:buChar char="◾"/>
              <a:defRPr/>
            </a:lvl7pPr>
            <a:lvl8pPr indent="-317500" lvl="7" marL="3657600" rtl="0">
              <a:spcBef>
                <a:spcPts val="350"/>
              </a:spcBef>
              <a:spcAft>
                <a:spcPts val="0"/>
              </a:spcAft>
              <a:buSzPts val="1400"/>
              <a:buChar char="◾"/>
              <a:defRPr/>
            </a:lvl8pPr>
            <a:lvl9pPr indent="-317500" lvl="8" marL="4114800" rtl="0">
              <a:spcBef>
                <a:spcPts val="350"/>
              </a:spcBef>
              <a:spcAft>
                <a:spcPts val="0"/>
              </a:spcAft>
              <a:buSzPts val="1400"/>
              <a:buChar char="◾"/>
              <a:defRPr/>
            </a:lvl9pPr>
          </a:lstStyle>
          <a:p/>
        </p:txBody>
      </p:sp>
      <p:sp>
        <p:nvSpPr>
          <p:cNvPr id="79" name="Google Shape;79;p10"/>
          <p:cNvSpPr/>
          <p:nvPr>
            <p:ph idx="2" type="pic"/>
          </p:nvPr>
        </p:nvSpPr>
        <p:spPr>
          <a:xfrm>
            <a:off x="228600" y="189968"/>
            <a:ext cx="8686800" cy="43890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0" name="Google Shape;80;p10"/>
          <p:cNvSpPr txBox="1"/>
          <p:nvPr>
            <p:ph idx="10" type="dt"/>
          </p:nvPr>
        </p:nvSpPr>
        <p:spPr>
          <a:xfrm>
            <a:off x="6727032" y="6407944"/>
            <a:ext cx="19203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1" name="Google Shape;81;p10"/>
          <p:cNvSpPr txBox="1"/>
          <p:nvPr>
            <p:ph idx="11" type="ftr"/>
          </p:nvPr>
        </p:nvSpPr>
        <p:spPr>
          <a:xfrm>
            <a:off x="4380072" y="6407944"/>
            <a:ext cx="2350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88900" lvl="0" marL="0" marR="0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2" name="Google Shape;82;p10"/>
          <p:cNvSpPr txBox="1"/>
          <p:nvPr>
            <p:ph idx="12" type="sldNum"/>
          </p:nvPr>
        </p:nvSpPr>
        <p:spPr>
          <a:xfrm>
            <a:off x="8647272" y="6407944"/>
            <a:ext cx="365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3" name="Google Shape;83;p10"/>
          <p:cNvSpPr txBox="1"/>
          <p:nvPr>
            <p:ph type="title"/>
          </p:nvPr>
        </p:nvSpPr>
        <p:spPr>
          <a:xfrm>
            <a:off x="228600" y="4865122"/>
            <a:ext cx="8075400" cy="56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ambla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4" name="Google Shape;84;p10"/>
          <p:cNvSpPr/>
          <p:nvPr/>
        </p:nvSpPr>
        <p:spPr>
          <a:xfrm>
            <a:off x="499273" y="5944936"/>
            <a:ext cx="4940624" cy="921076"/>
          </a:xfrm>
          <a:custGeom>
            <a:rect b="b" l="l" r="r" t="t"/>
            <a:pathLst>
              <a:path extrusionOk="0" h="337" w="7485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rgbClr val="ABDEEA">
              <a:alpha val="40000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85" name="Google Shape;85;p10"/>
          <p:cNvSpPr/>
          <p:nvPr/>
        </p:nvSpPr>
        <p:spPr>
          <a:xfrm>
            <a:off x="485717" y="5939011"/>
            <a:ext cx="3690451" cy="933450"/>
          </a:xfrm>
          <a:custGeom>
            <a:rect b="b" l="l" r="r" t="t"/>
            <a:pathLst>
              <a:path extrusionOk="0" h="588" w="5591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86" name="Google Shape;86;p10"/>
          <p:cNvSpPr/>
          <p:nvPr/>
        </p:nvSpPr>
        <p:spPr>
          <a:xfrm>
            <a:off x="-6042" y="5791253"/>
            <a:ext cx="3402300" cy="1080900"/>
          </a:xfrm>
          <a:prstGeom prst="rtTriangle">
            <a:avLst/>
          </a:prstGeom>
          <a:blipFill rotWithShape="1">
            <a:blip r:embed="rId2">
              <a:alphaModFix amt="50000"/>
            </a:blip>
            <a:tile algn="t" flip="none" tx="0" sx="50002" ty="0" sy="50002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cxnSp>
        <p:nvCxnSpPr>
          <p:cNvPr id="87" name="Google Shape;87;p10"/>
          <p:cNvCxnSpPr/>
          <p:nvPr/>
        </p:nvCxnSpPr>
        <p:spPr>
          <a:xfrm>
            <a:off x="-9237" y="5787738"/>
            <a:ext cx="3405600" cy="1084500"/>
          </a:xfrm>
          <a:prstGeom prst="straightConnector1">
            <a:avLst/>
          </a:prstGeom>
          <a:noFill/>
          <a:ln cap="flat" cmpd="sng" w="12050">
            <a:solidFill>
              <a:srgbClr val="A3D9E7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88" name="Google Shape;88;p10"/>
          <p:cNvSpPr/>
          <p:nvPr/>
        </p:nvSpPr>
        <p:spPr>
          <a:xfrm>
            <a:off x="8664112" y="4988440"/>
            <a:ext cx="183000" cy="228600"/>
          </a:xfrm>
          <a:prstGeom prst="chevron">
            <a:avLst>
              <a:gd fmla="val 50000" name="adj"/>
            </a:avLst>
          </a:prstGeom>
          <a:gradFill>
            <a:gsLst>
              <a:gs pos="0">
                <a:srgbClr val="1489A6"/>
              </a:gs>
              <a:gs pos="72000">
                <a:srgbClr val="65CCE6"/>
              </a:gs>
              <a:gs pos="100000">
                <a:srgbClr val="8ED9EC"/>
              </a:gs>
            </a:gsLst>
            <a:lin ang="16200038" scaled="0"/>
          </a:gradFill>
          <a:ln cap="rnd" cmpd="sng" w="9525">
            <a:solidFill>
              <a:srgbClr val="21768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89" name="Google Shape;89;p10"/>
          <p:cNvSpPr/>
          <p:nvPr/>
        </p:nvSpPr>
        <p:spPr>
          <a:xfrm>
            <a:off x="8477696" y="4988440"/>
            <a:ext cx="183000" cy="228600"/>
          </a:xfrm>
          <a:prstGeom prst="chevron">
            <a:avLst>
              <a:gd fmla="val 50000" name="adj"/>
            </a:avLst>
          </a:prstGeom>
          <a:gradFill>
            <a:gsLst>
              <a:gs pos="0">
                <a:srgbClr val="1489A6"/>
              </a:gs>
              <a:gs pos="72000">
                <a:srgbClr val="65CCE6"/>
              </a:gs>
              <a:gs pos="100000">
                <a:srgbClr val="8ED9EC"/>
              </a:gs>
            </a:gsLst>
            <a:lin ang="16200038" scaled="0"/>
          </a:gradFill>
          <a:ln cap="rnd" cmpd="sng" w="9525">
            <a:solidFill>
              <a:srgbClr val="21768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/>
          <p:nvPr/>
        </p:nvSpPr>
        <p:spPr>
          <a:xfrm>
            <a:off x="499273" y="5944936"/>
            <a:ext cx="4940624" cy="921076"/>
          </a:xfrm>
          <a:custGeom>
            <a:rect b="b" l="l" r="r" t="t"/>
            <a:pathLst>
              <a:path extrusionOk="0" h="337" w="7485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rgbClr val="ABDEEA">
              <a:alpha val="40000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11" name="Google Shape;11;p1"/>
          <p:cNvSpPr/>
          <p:nvPr/>
        </p:nvSpPr>
        <p:spPr>
          <a:xfrm>
            <a:off x="485717" y="5939011"/>
            <a:ext cx="3690451" cy="933450"/>
          </a:xfrm>
          <a:custGeom>
            <a:rect b="b" l="l" r="r" t="t"/>
            <a:pathLst>
              <a:path extrusionOk="0" h="588" w="5591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12" name="Google Shape;12;p1"/>
          <p:cNvSpPr/>
          <p:nvPr/>
        </p:nvSpPr>
        <p:spPr>
          <a:xfrm>
            <a:off x="-6042" y="5791253"/>
            <a:ext cx="3402300" cy="1080900"/>
          </a:xfrm>
          <a:prstGeom prst="rtTriangle">
            <a:avLst/>
          </a:prstGeom>
          <a:blipFill rotWithShape="1">
            <a:blip r:embed="rId1">
              <a:alphaModFix amt="50000"/>
            </a:blip>
            <a:tile algn="t" flip="none" tx="0" sx="50002" ty="0" sy="50002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cxnSp>
        <p:nvCxnSpPr>
          <p:cNvPr id="13" name="Google Shape;13;p1"/>
          <p:cNvCxnSpPr/>
          <p:nvPr/>
        </p:nvCxnSpPr>
        <p:spPr>
          <a:xfrm>
            <a:off x="-9237" y="5787738"/>
            <a:ext cx="3405600" cy="1084500"/>
          </a:xfrm>
          <a:prstGeom prst="straightConnector1">
            <a:avLst/>
          </a:prstGeom>
          <a:noFill/>
          <a:ln cap="flat" cmpd="sng" w="12050">
            <a:solidFill>
              <a:srgbClr val="A3D9E7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4" name="Google Shape;14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mbla"/>
              <a:buNone/>
              <a:defRPr/>
            </a:lvl1pPr>
            <a:lvl2pPr indent="-88900" lvl="1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5" name="Google Shape;15;p1"/>
          <p:cNvSpPr txBox="1"/>
          <p:nvPr>
            <p:ph idx="1" type="body"/>
          </p:nvPr>
        </p:nvSpPr>
        <p:spPr>
          <a:xfrm>
            <a:off x="457200" y="1481328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ymbol"/>
              <a:buChar char=""/>
              <a:defRPr/>
            </a:lvl1pPr>
            <a:lvl2pPr indent="-317500" lvl="1" marL="914400" marR="0" rtl="0" algn="l">
              <a:spcBef>
                <a:spcPts val="324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Verdana"/>
              <a:buChar char="◦"/>
              <a:defRPr/>
            </a:lvl2pPr>
            <a:lvl3pPr indent="-317500" lvl="2" marL="1371600" marR="0" rtl="0" algn="l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ymbol"/>
              <a:buChar char="⚫"/>
              <a:defRPr/>
            </a:lvl3pPr>
            <a:lvl4pPr indent="-317500" lvl="3" marL="1828800" marR="0" rtl="0" algn="l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ymbol"/>
              <a:buChar char="⚫"/>
              <a:defRPr/>
            </a:lvl4pPr>
            <a:lvl5pPr indent="-317500" lvl="4" marL="2286000" marR="0" rtl="0" algn="l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ymbol"/>
              <a:buChar char="⚫"/>
              <a:defRPr/>
            </a:lvl5pPr>
            <a:lvl6pPr indent="-317500" lvl="5" marL="2743200" marR="0" rtl="0" algn="l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oto Symbol"/>
              <a:buChar char="◾"/>
              <a:defRPr/>
            </a:lvl6pPr>
            <a:lvl7pPr indent="-317500" lvl="6" marL="3200400" marR="0" rtl="0" algn="l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oto Symbol"/>
              <a:buChar char="◾"/>
              <a:defRPr/>
            </a:lvl7pPr>
            <a:lvl8pPr indent="-317500" lvl="7" marL="3657600" marR="0" rtl="0" algn="l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oto Symbol"/>
              <a:buChar char="◾"/>
              <a:defRPr/>
            </a:lvl8pPr>
            <a:lvl9pPr indent="-317500" lvl="8" marL="4114800" marR="0" rtl="0" algn="l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oto Symbol"/>
              <a:buChar char="◾"/>
              <a:defRPr/>
            </a:lvl9pPr>
          </a:lstStyle>
          <a:p/>
        </p:txBody>
      </p:sp>
      <p:sp>
        <p:nvSpPr>
          <p:cNvPr id="16" name="Google Shape;16;p1"/>
          <p:cNvSpPr txBox="1"/>
          <p:nvPr>
            <p:ph idx="10" type="dt"/>
          </p:nvPr>
        </p:nvSpPr>
        <p:spPr>
          <a:xfrm>
            <a:off x="6727032" y="6407944"/>
            <a:ext cx="19203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7" name="Google Shape;17;p1"/>
          <p:cNvSpPr txBox="1"/>
          <p:nvPr>
            <p:ph idx="11" type="ftr"/>
          </p:nvPr>
        </p:nvSpPr>
        <p:spPr>
          <a:xfrm>
            <a:off x="4380072" y="6407944"/>
            <a:ext cx="2350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88900" lvl="0" marL="0" marR="0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8" name="Google Shape;18;p1"/>
          <p:cNvSpPr txBox="1"/>
          <p:nvPr>
            <p:ph idx="12" type="sldNum"/>
          </p:nvPr>
        </p:nvSpPr>
        <p:spPr>
          <a:xfrm>
            <a:off x="8647272" y="6407944"/>
            <a:ext cx="365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s://www.linkedin.com/help/linkedin/answer/5" TargetMode="External"/><Relationship Id="rId4" Type="http://schemas.openxmlformats.org/officeDocument/2006/relationships/hyperlink" Target="https://www.linkedin.com/help/linkedin/answer/710" TargetMode="External"/><Relationship Id="rId5" Type="http://schemas.openxmlformats.org/officeDocument/2006/relationships/hyperlink" Target="https://www.linkedin.com/help/linkedin/answer/32504/similarities-and-differences-between-following-and-connecting?lang=en" TargetMode="External"/><Relationship Id="rId6" Type="http://schemas.openxmlformats.org/officeDocument/2006/relationships/hyperlink" Target="https://www.linkedin.com/help/linkedin/answer/83/linkedin-public-profile-visibility?lang=en" TargetMode="Externa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6.png"/><Relationship Id="rId4" Type="http://schemas.openxmlformats.org/officeDocument/2006/relationships/image" Target="../media/image38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1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4.png"/><Relationship Id="rId4" Type="http://schemas.openxmlformats.org/officeDocument/2006/relationships/image" Target="../media/image35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hyperlink" Target="https://www.cio.com/article/2877153/why-linkedin-premium-is-worth-the-money.html#:~:text=LinkedIn%20Premium%20is%20offered%20in,Annual%20billing%20offers%20slight%20discounts." TargetMode="Externa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2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3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3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3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2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2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0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5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24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27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9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30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hyperlink" Target="https://www.linkedin.com/sales/ssi" TargetMode="External"/><Relationship Id="rId4" Type="http://schemas.openxmlformats.org/officeDocument/2006/relationships/hyperlink" Target="https://www.linkedin.com/groups?home=&amp;gid=1840263&amp;trk=anet_ug_hm" TargetMode="External"/><Relationship Id="rId5" Type="http://schemas.openxmlformats.org/officeDocument/2006/relationships/hyperlink" Target="https://www.linkedin.com/groups?home=&amp;gid=1834707&amp;trk=anet_ug_hm" TargetMode="Externa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29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3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6.png"/></Relationships>
</file>

<file path=ppt/slides/_rels/slide50.xml.rels><?xml version="1.0" encoding="UTF-8" standalone="yes"?><Relationships xmlns="http://schemas.openxmlformats.org/package/2006/relationships"><Relationship Id="rId10" Type="http://schemas.openxmlformats.org/officeDocument/2006/relationships/hyperlink" Target="https://privacy.com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hyperlink" Target="https://www.linkedin.com/pulse/how-find-your-linkedin-ssi-score-karlyn-williams" TargetMode="External"/><Relationship Id="rId4" Type="http://schemas.openxmlformats.org/officeDocument/2006/relationships/hyperlink" Target="https://business.linkedin.com/sales-solutions/blog/g/get-your-score-linkedin-makes-the-social-selling-index-available-for-everyone" TargetMode="External"/><Relationship Id="rId9" Type="http://schemas.openxmlformats.org/officeDocument/2006/relationships/hyperlink" Target="https://www.educba.com/10-tipstools-to-brand-yourself-in-the-job-market/" TargetMode="External"/><Relationship Id="rId5" Type="http://schemas.openxmlformats.org/officeDocument/2006/relationships/hyperlink" Target="https://www.cio.com/article/2432986/consumer-technology/linkedin-tips--how-many-connections-is-too-many-.html" TargetMode="External"/><Relationship Id="rId6" Type="http://schemas.openxmlformats.org/officeDocument/2006/relationships/hyperlink" Target="https://www.photofeeler.com" TargetMode="External"/><Relationship Id="rId7" Type="http://schemas.openxmlformats.org/officeDocument/2006/relationships/hyperlink" Target="https://www.inc.com/peter-economy/how-the-platinum-rule-trumps-the-golden-rule-every-time.html" TargetMode="External"/><Relationship Id="rId8" Type="http://schemas.openxmlformats.org/officeDocument/2006/relationships/hyperlink" Target="https://www.plannthat.com/top-social-media-mistakes-to-avoid" TargetMode="Externa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hyperlink" Target="mailto:leannerva@gmail.com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Relationship Id="rId4" Type="http://schemas.openxmlformats.org/officeDocument/2006/relationships/image" Target="../media/image8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3"/>
          <p:cNvSpPr txBox="1"/>
          <p:nvPr>
            <p:ph type="title"/>
          </p:nvPr>
        </p:nvSpPr>
        <p:spPr>
          <a:xfrm>
            <a:off x="491550" y="1164231"/>
            <a:ext cx="8160900" cy="173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/>
              <a:t>Building Your Personal Brand on Social Media as and Effective Job Search Strategy</a:t>
            </a:r>
            <a:endParaRPr sz="3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/>
              <a:t>Leanne Raynor</a:t>
            </a:r>
            <a:endParaRPr b="1"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May 2021</a:t>
            </a:r>
            <a:endParaRPr b="1" sz="1800"/>
          </a:p>
        </p:txBody>
      </p:sp>
      <p:pic>
        <p:nvPicPr>
          <p:cNvPr descr="social-media-graphic.png" id="108" name="Google Shape;10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81375" y="3657450"/>
            <a:ext cx="2381250" cy="238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2"/>
          <p:cNvSpPr txBox="1"/>
          <p:nvPr>
            <p:ph idx="1" type="body"/>
          </p:nvPr>
        </p:nvSpPr>
        <p:spPr>
          <a:xfrm>
            <a:off x="457200" y="1481328"/>
            <a:ext cx="8229600" cy="45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2400"/>
              <a:t>Joined Career Prospectors in June 2014.</a:t>
            </a:r>
            <a:endParaRPr sz="2400"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2400"/>
              <a:t>No LinkedIn account prior to 2014.</a:t>
            </a:r>
            <a:endParaRPr sz="2400"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2400"/>
              <a:t>Twitter account following one handle to find out when the state offices were delayed for weather.</a:t>
            </a:r>
            <a:endParaRPr sz="2400"/>
          </a:p>
        </p:txBody>
      </p:sp>
      <p:sp>
        <p:nvSpPr>
          <p:cNvPr id="179" name="Google Shape;179;p2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/>
              <a:t>Social Media - Past</a:t>
            </a:r>
            <a:endParaRPr b="1" sz="3600"/>
          </a:p>
        </p:txBody>
      </p:sp>
      <p:pic>
        <p:nvPicPr>
          <p:cNvPr id="180" name="Google Shape;18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99275" y="3764175"/>
            <a:ext cx="3945578" cy="2243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3"/>
          <p:cNvSpPr txBox="1"/>
          <p:nvPr>
            <p:ph idx="1" type="body"/>
          </p:nvPr>
        </p:nvSpPr>
        <p:spPr>
          <a:xfrm>
            <a:off x="457200" y="1557528"/>
            <a:ext cx="8229600" cy="45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b="1" sz="3000"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rPr b="1" lang="en-US" sz="3000"/>
              <a:t>9900+</a:t>
            </a:r>
            <a:r>
              <a:rPr lang="en-US" sz="3000"/>
              <a:t> Twitter Followers </a:t>
            </a:r>
            <a:endParaRPr sz="3000"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3000"/>
              <a:t>Influencer </a:t>
            </a:r>
            <a:endParaRPr sz="3000"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rPr b="1" lang="en-US" sz="3000"/>
              <a:t>2700+</a:t>
            </a:r>
            <a:r>
              <a:rPr lang="en-US" sz="3000"/>
              <a:t> LinkedIn connections</a:t>
            </a:r>
            <a:endParaRPr sz="3000"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rPr b="1" lang="en-US" sz="3000"/>
              <a:t>250</a:t>
            </a:r>
            <a:r>
              <a:rPr lang="en-US" sz="3000"/>
              <a:t> Instagram followers</a:t>
            </a:r>
            <a:endParaRPr sz="3000"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</p:txBody>
      </p:sp>
      <p:sp>
        <p:nvSpPr>
          <p:cNvPr id="187" name="Google Shape;187;p23"/>
          <p:cNvSpPr txBox="1"/>
          <p:nvPr>
            <p:ph type="title"/>
          </p:nvPr>
        </p:nvSpPr>
        <p:spPr>
          <a:xfrm>
            <a:off x="381000" y="703263"/>
            <a:ext cx="8229600" cy="114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3600">
                <a:solidFill>
                  <a:schemeClr val="dk1"/>
                </a:solidFill>
              </a:rPr>
              <a:t>Social Media - Current</a:t>
            </a:r>
            <a:endParaRPr b="1" sz="36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/>
          </a:p>
        </p:txBody>
      </p:sp>
      <p:pic>
        <p:nvPicPr>
          <p:cNvPr id="188" name="Google Shape;188;p23"/>
          <p:cNvPicPr preferRelativeResize="0"/>
          <p:nvPr/>
        </p:nvPicPr>
        <p:blipFill rotWithShape="1">
          <a:blip r:embed="rId3">
            <a:alphaModFix/>
          </a:blip>
          <a:srcRect b="6664" l="0" r="14500" t="0"/>
          <a:stretch/>
        </p:blipFill>
        <p:spPr>
          <a:xfrm>
            <a:off x="5469900" y="2176025"/>
            <a:ext cx="3674101" cy="23088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4"/>
          <p:cNvSpPr txBox="1"/>
          <p:nvPr>
            <p:ph idx="1" type="body"/>
          </p:nvPr>
        </p:nvSpPr>
        <p:spPr>
          <a:xfrm>
            <a:off x="1026200" y="1481325"/>
            <a:ext cx="7660500" cy="418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2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Social Selling Dashboard</a:t>
            </a:r>
            <a:endParaRPr b="1"/>
          </a:p>
        </p:txBody>
      </p:sp>
      <p:pic>
        <p:nvPicPr>
          <p:cNvPr id="196" name="Google Shape;19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8875" y="1310625"/>
            <a:ext cx="7660588" cy="45261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029525"/>
            <a:ext cx="8839201" cy="2798927"/>
          </a:xfrm>
          <a:prstGeom prst="rect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03" name="Google Shape;203;p25"/>
          <p:cNvSpPr txBox="1"/>
          <p:nvPr/>
        </p:nvSpPr>
        <p:spPr>
          <a:xfrm>
            <a:off x="1371675" y="591175"/>
            <a:ext cx="7351800" cy="85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/>
              <a:t>Twitter Engagement Snapshot</a:t>
            </a:r>
            <a:endParaRPr b="1" sz="3600">
              <a:highlight>
                <a:srgbClr val="FFFF00"/>
              </a:highlight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6"/>
          <p:cNvSpPr txBox="1"/>
          <p:nvPr>
            <p:ph type="ctrTitle"/>
          </p:nvPr>
        </p:nvSpPr>
        <p:spPr>
          <a:xfrm>
            <a:off x="685800" y="1882001"/>
            <a:ext cx="7772400" cy="182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Rambla"/>
              <a:buNone/>
            </a:pPr>
            <a:r>
              <a:rPr b="1" lang="en-US" sz="4800">
                <a:solidFill>
                  <a:schemeClr val="dk2"/>
                </a:solidFill>
              </a:rPr>
              <a:t>LinkedIn</a:t>
            </a:r>
            <a:endParaRPr b="1" sz="48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Rambla"/>
              <a:buNone/>
            </a:pPr>
            <a:r>
              <a:t/>
            </a:r>
            <a:endParaRPr b="1" sz="4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7"/>
          <p:cNvSpPr txBox="1"/>
          <p:nvPr>
            <p:ph idx="1" type="body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64160" lvl="0" marL="36576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Arial"/>
              <a:buChar char="●"/>
            </a:pPr>
            <a:r>
              <a:rPr lang="en-US" sz="2700">
                <a:solidFill>
                  <a:schemeClr val="dk1"/>
                </a:solidFill>
              </a:rPr>
              <a:t>LI is the professional social networking platform </a:t>
            </a:r>
            <a:endParaRPr sz="2700">
              <a:solidFill>
                <a:schemeClr val="dk1"/>
              </a:solidFill>
            </a:endParaRPr>
          </a:p>
          <a:p>
            <a:pPr indent="-264160" lvl="0" marL="36576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Arial"/>
              <a:buChar char="●"/>
            </a:pPr>
            <a:r>
              <a:rPr lang="en-US" sz="2700">
                <a:solidFill>
                  <a:schemeClr val="dk1"/>
                </a:solidFill>
              </a:rPr>
              <a:t>It hosts more than 600 million profiles and an </a:t>
            </a:r>
            <a:r>
              <a:rPr lang="en-US" sz="2700">
                <a:solidFill>
                  <a:schemeClr val="dk1"/>
                </a:solidFill>
              </a:rPr>
              <a:t>unlimited</a:t>
            </a:r>
            <a:r>
              <a:rPr lang="en-US" sz="2700">
                <a:solidFill>
                  <a:schemeClr val="dk1"/>
                </a:solidFill>
              </a:rPr>
              <a:t> supply of network connections and job </a:t>
            </a:r>
            <a:r>
              <a:rPr lang="en-US" sz="2700">
                <a:solidFill>
                  <a:schemeClr val="dk1"/>
                </a:solidFill>
              </a:rPr>
              <a:t>opportunities</a:t>
            </a:r>
            <a:r>
              <a:rPr lang="en-US" sz="2700">
                <a:solidFill>
                  <a:schemeClr val="dk1"/>
                </a:solidFill>
              </a:rPr>
              <a:t>. </a:t>
            </a:r>
            <a:endParaRPr sz="2700">
              <a:solidFill>
                <a:schemeClr val="dk1"/>
              </a:solidFill>
            </a:endParaRPr>
          </a:p>
          <a:p>
            <a:pPr indent="-264160" lvl="0" marL="36576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Arial"/>
              <a:buChar char="●"/>
            </a:pPr>
            <a:r>
              <a:rPr lang="en-US" sz="2700">
                <a:solidFill>
                  <a:schemeClr val="dk1"/>
                </a:solidFill>
              </a:rPr>
              <a:t>Powerful tool for building your </a:t>
            </a:r>
            <a:r>
              <a:rPr lang="en-US" sz="2700">
                <a:solidFill>
                  <a:schemeClr val="dk1"/>
                </a:solidFill>
              </a:rPr>
              <a:t>professional</a:t>
            </a:r>
            <a:r>
              <a:rPr lang="en-US" sz="2700">
                <a:solidFill>
                  <a:schemeClr val="dk1"/>
                </a:solidFill>
              </a:rPr>
              <a:t> brand and can help rank your name on Google </a:t>
            </a:r>
            <a:endParaRPr sz="2700">
              <a:solidFill>
                <a:schemeClr val="dk1"/>
              </a:solidFill>
            </a:endParaRPr>
          </a:p>
          <a:p>
            <a:pPr indent="-264160" lvl="0" marL="36576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Arial"/>
              <a:buChar char="●"/>
            </a:pPr>
            <a:r>
              <a:rPr lang="en-US" sz="2700">
                <a:solidFill>
                  <a:schemeClr val="dk1"/>
                </a:solidFill>
              </a:rPr>
              <a:t>Research companies and employees; tap into industry news; and network!</a:t>
            </a:r>
            <a:endParaRPr sz="2700">
              <a:solidFill>
                <a:schemeClr val="dk1"/>
              </a:solidFill>
            </a:endParaRPr>
          </a:p>
          <a:p>
            <a:pPr indent="-264160" lvl="0" marL="36576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Arial"/>
              <a:buChar char="●"/>
            </a:pPr>
            <a:r>
              <a:rPr lang="en-US"/>
              <a:t>Specialty or niche to stand out that makes them valuable</a:t>
            </a:r>
            <a:endParaRPr/>
          </a:p>
          <a:p>
            <a:pPr indent="256032" lvl="0" marL="365760" marR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365760" marR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b="0" i="0" sz="2700" u="none" cap="none" strike="noStrike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215" name="Google Shape;215;p2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Rambla"/>
              <a:buNone/>
            </a:pPr>
            <a:r>
              <a:t/>
            </a:r>
            <a:endParaRPr b="1" sz="3600">
              <a:solidFill>
                <a:schemeClr val="dk2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Rambla"/>
              <a:buNone/>
            </a:pPr>
            <a:r>
              <a:rPr b="1" i="0" lang="en-US" sz="3600" u="none" cap="none" strike="noStrike">
                <a:solidFill>
                  <a:schemeClr val="dk2"/>
                </a:solidFill>
              </a:rPr>
              <a:t>LinkedIn (LI)</a:t>
            </a:r>
            <a:endParaRPr b="1" i="0" sz="3600" u="none" cap="none" strike="noStrike">
              <a:solidFill>
                <a:schemeClr val="dk2"/>
              </a:solidFill>
            </a:endParaRPr>
          </a:p>
        </p:txBody>
      </p:sp>
      <p:pic>
        <p:nvPicPr>
          <p:cNvPr descr="LinkedIn.jpeg" id="216" name="Google Shape;21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73849" y="204726"/>
            <a:ext cx="1212950" cy="1212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8"/>
          <p:cNvSpPr txBox="1"/>
          <p:nvPr>
            <p:ph idx="1" type="body"/>
          </p:nvPr>
        </p:nvSpPr>
        <p:spPr>
          <a:xfrm>
            <a:off x="457200" y="1481328"/>
            <a:ext cx="8229600" cy="4526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64160" lvl="0" marL="36576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Arial"/>
              <a:buChar char="●"/>
            </a:pPr>
            <a:r>
              <a:rPr lang="en-US" sz="2700">
                <a:solidFill>
                  <a:schemeClr val="dk1"/>
                </a:solidFill>
              </a:rPr>
              <a:t>LinkedIn describes its SSI score as “the first-of-its kind social selling measurement”.  It awards 25 points maximum for each of these ‘pillars’: </a:t>
            </a:r>
            <a:endParaRPr sz="2700">
              <a:solidFill>
                <a:schemeClr val="dk1"/>
              </a:solidFill>
            </a:endParaRPr>
          </a:p>
          <a:p>
            <a:pPr indent="-211328" lvl="1" marL="621792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Arial"/>
              <a:buChar char="○"/>
            </a:pPr>
            <a:r>
              <a:rPr lang="en-US" sz="2700">
                <a:solidFill>
                  <a:schemeClr val="dk1"/>
                </a:solidFill>
              </a:rPr>
              <a:t>Establishing your professional brand</a:t>
            </a:r>
            <a:endParaRPr sz="2700">
              <a:solidFill>
                <a:schemeClr val="dk1"/>
              </a:solidFill>
            </a:endParaRPr>
          </a:p>
          <a:p>
            <a:pPr indent="-211328" lvl="1" marL="621792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Arial"/>
              <a:buChar char="○"/>
            </a:pPr>
            <a:r>
              <a:rPr lang="en-US" sz="2700">
                <a:solidFill>
                  <a:schemeClr val="dk1"/>
                </a:solidFill>
              </a:rPr>
              <a:t>Finding the right people</a:t>
            </a:r>
            <a:endParaRPr sz="2700">
              <a:solidFill>
                <a:schemeClr val="dk1"/>
              </a:solidFill>
            </a:endParaRPr>
          </a:p>
          <a:p>
            <a:pPr indent="-211328" lvl="1" marL="621792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Arial"/>
              <a:buChar char="○"/>
            </a:pPr>
            <a:r>
              <a:rPr lang="en-US" sz="2700">
                <a:solidFill>
                  <a:schemeClr val="dk1"/>
                </a:solidFill>
              </a:rPr>
              <a:t>Engaging with insights</a:t>
            </a:r>
            <a:endParaRPr sz="2700">
              <a:solidFill>
                <a:schemeClr val="dk1"/>
              </a:solidFill>
            </a:endParaRPr>
          </a:p>
          <a:p>
            <a:pPr indent="-211328" lvl="1" marL="621792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Arial"/>
              <a:buChar char="○"/>
            </a:pPr>
            <a:r>
              <a:rPr lang="en-US" sz="2700">
                <a:solidFill>
                  <a:schemeClr val="dk1"/>
                </a:solidFill>
              </a:rPr>
              <a:t>Building relationships</a:t>
            </a:r>
            <a:endParaRPr/>
          </a:p>
          <a:p>
            <a:pPr indent="0" lvl="0" marL="0" marR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100"/>
              <a:t>LinkedIn claims that those who achieve 70 or higher, see 45% more opportunities and are 51% more likely to hit sales targets.</a:t>
            </a:r>
            <a:endParaRPr sz="2100"/>
          </a:p>
          <a:p>
            <a:pPr indent="0" lvl="0" marL="365760" marR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b="0" i="0" sz="2700" u="none" cap="none" strike="noStrike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222" name="Google Shape;222;p28"/>
          <p:cNvSpPr txBox="1"/>
          <p:nvPr>
            <p:ph type="title"/>
          </p:nvPr>
        </p:nvSpPr>
        <p:spPr>
          <a:xfrm>
            <a:off x="457200" y="209963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Rambla"/>
              <a:buNone/>
            </a:pPr>
            <a:r>
              <a:t/>
            </a:r>
            <a:endParaRPr b="1" sz="3600">
              <a:solidFill>
                <a:schemeClr val="dk2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Rambla"/>
              <a:buNone/>
            </a:pPr>
            <a:r>
              <a:rPr b="1" i="0" lang="en-US" sz="3600" u="none" cap="none" strike="noStrike">
                <a:solidFill>
                  <a:schemeClr val="dk2"/>
                </a:solidFill>
              </a:rPr>
              <a:t>LinkedIn Social Selling Index</a:t>
            </a:r>
            <a:endParaRPr b="1" i="0" sz="3600" u="none" cap="none" strike="noStrike">
              <a:solidFill>
                <a:schemeClr val="dk2"/>
              </a:solidFill>
            </a:endParaRPr>
          </a:p>
        </p:txBody>
      </p:sp>
      <p:pic>
        <p:nvPicPr>
          <p:cNvPr descr="LinkedIn.jpeg" id="223" name="Google Shape;22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47399" y="3445176"/>
            <a:ext cx="1212950" cy="1212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9"/>
          <p:cNvSpPr txBox="1"/>
          <p:nvPr>
            <p:ph idx="1" type="body"/>
          </p:nvPr>
        </p:nvSpPr>
        <p:spPr>
          <a:xfrm>
            <a:off x="457200" y="1788653"/>
            <a:ext cx="8229600" cy="45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5125" lvl="0" marL="647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82D"/>
              </a:buClr>
              <a:buSzPts val="2150"/>
              <a:buFont typeface="Rambla"/>
              <a:buAutoNum type="arabicPeriod"/>
            </a:pPr>
            <a:r>
              <a:rPr lang="en-US" sz="2150">
                <a:solidFill>
                  <a:srgbClr val="26282D"/>
                </a:solidFill>
                <a:highlight>
                  <a:srgbClr val="FFFFFF"/>
                </a:highlight>
                <a:latin typeface="Rambla"/>
                <a:ea typeface="Rambla"/>
                <a:cs typeface="Rambla"/>
                <a:sym typeface="Rambla"/>
              </a:rPr>
              <a:t>Use your best professional headshot for your profile picture.</a:t>
            </a:r>
            <a:endParaRPr sz="2150">
              <a:solidFill>
                <a:srgbClr val="26282D"/>
              </a:solidFill>
              <a:highlight>
                <a:srgbClr val="FFFFFF"/>
              </a:highlight>
              <a:latin typeface="Rambla"/>
              <a:ea typeface="Rambla"/>
              <a:cs typeface="Rambla"/>
              <a:sym typeface="Rambla"/>
            </a:endParaRPr>
          </a:p>
          <a:p>
            <a:pPr indent="-365125" lvl="0" marL="647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82D"/>
              </a:buClr>
              <a:buSzPts val="2150"/>
              <a:buFont typeface="Rambla"/>
              <a:buAutoNum type="arabicPeriod"/>
            </a:pPr>
            <a:r>
              <a:rPr lang="en-US" sz="2150">
                <a:solidFill>
                  <a:srgbClr val="26282D"/>
                </a:solidFill>
                <a:highlight>
                  <a:srgbClr val="FFFFFF"/>
                </a:highlight>
                <a:latin typeface="Rambla"/>
                <a:ea typeface="Rambla"/>
                <a:cs typeface="Rambla"/>
                <a:sym typeface="Rambla"/>
              </a:rPr>
              <a:t>Develop a strong, polished profile. This is your online reputation. Make it honest, and make it look good.</a:t>
            </a:r>
            <a:endParaRPr sz="2150">
              <a:solidFill>
                <a:srgbClr val="26282D"/>
              </a:solidFill>
              <a:highlight>
                <a:srgbClr val="FFFFFF"/>
              </a:highlight>
              <a:latin typeface="Rambla"/>
              <a:ea typeface="Rambla"/>
              <a:cs typeface="Rambla"/>
              <a:sym typeface="Rambla"/>
            </a:endParaRPr>
          </a:p>
          <a:p>
            <a:pPr indent="-365125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82D"/>
              </a:buClr>
              <a:buSzPts val="2150"/>
              <a:buFont typeface="Rambla"/>
              <a:buAutoNum type="romanLcPeriod"/>
            </a:pPr>
            <a:r>
              <a:rPr lang="en-US" sz="2150">
                <a:solidFill>
                  <a:srgbClr val="26282D"/>
                </a:solidFill>
                <a:highlight>
                  <a:srgbClr val="FFFFFF"/>
                </a:highlight>
                <a:latin typeface="Rambla"/>
                <a:ea typeface="Rambla"/>
                <a:cs typeface="Rambla"/>
                <a:sym typeface="Rambla"/>
              </a:rPr>
              <a:t>Headline</a:t>
            </a:r>
            <a:endParaRPr sz="2150">
              <a:solidFill>
                <a:srgbClr val="26282D"/>
              </a:solidFill>
              <a:highlight>
                <a:srgbClr val="FFFFFF"/>
              </a:highlight>
              <a:latin typeface="Rambla"/>
              <a:ea typeface="Rambla"/>
              <a:cs typeface="Rambla"/>
              <a:sym typeface="Rambla"/>
            </a:endParaRPr>
          </a:p>
          <a:p>
            <a:pPr indent="-365125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82D"/>
              </a:buClr>
              <a:buSzPts val="2150"/>
              <a:buFont typeface="Rambla"/>
              <a:buAutoNum type="romanLcPeriod"/>
            </a:pPr>
            <a:r>
              <a:rPr lang="en-US" sz="2150">
                <a:solidFill>
                  <a:srgbClr val="26282D"/>
                </a:solidFill>
                <a:highlight>
                  <a:srgbClr val="FFFFFF"/>
                </a:highlight>
                <a:latin typeface="Rambla"/>
                <a:ea typeface="Rambla"/>
                <a:cs typeface="Rambla"/>
                <a:sym typeface="Rambla"/>
              </a:rPr>
              <a:t>About</a:t>
            </a:r>
            <a:endParaRPr sz="2150">
              <a:solidFill>
                <a:srgbClr val="26282D"/>
              </a:solidFill>
              <a:highlight>
                <a:srgbClr val="FFFFFF"/>
              </a:highlight>
              <a:latin typeface="Rambla"/>
              <a:ea typeface="Rambla"/>
              <a:cs typeface="Rambla"/>
              <a:sym typeface="Rambla"/>
            </a:endParaRPr>
          </a:p>
          <a:p>
            <a:pPr indent="-365125" lvl="0" marL="647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82D"/>
              </a:buClr>
              <a:buSzPts val="2150"/>
              <a:buFont typeface="Rambla"/>
              <a:buAutoNum type="arabicPeriod"/>
            </a:pPr>
            <a:r>
              <a:rPr lang="en-US" sz="2150">
                <a:solidFill>
                  <a:srgbClr val="26282D"/>
                </a:solidFill>
                <a:highlight>
                  <a:srgbClr val="FFFFFF"/>
                </a:highlight>
                <a:latin typeface="Rambla"/>
                <a:ea typeface="Rambla"/>
                <a:cs typeface="Rambla"/>
                <a:sym typeface="Rambla"/>
              </a:rPr>
              <a:t>Add people to your network. Don’t just wildly add anyone you see. Add people whom you know or who know you</a:t>
            </a:r>
            <a:r>
              <a:rPr lang="en-US" sz="2150">
                <a:solidFill>
                  <a:srgbClr val="26282D"/>
                </a:solidFill>
                <a:highlight>
                  <a:srgbClr val="FFFFFF"/>
                </a:highlight>
              </a:rPr>
              <a:t>, and network with contacts at the companies you’re targeting.</a:t>
            </a:r>
            <a:endParaRPr sz="2150">
              <a:solidFill>
                <a:srgbClr val="26282D"/>
              </a:solidFill>
              <a:highlight>
                <a:srgbClr val="FFFFFF"/>
              </a:highlight>
              <a:latin typeface="Rambla"/>
              <a:ea typeface="Rambla"/>
              <a:cs typeface="Rambla"/>
              <a:sym typeface="Rambla"/>
            </a:endParaRPr>
          </a:p>
          <a:p>
            <a:pPr indent="-365125" lvl="0" marL="647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82D"/>
              </a:buClr>
              <a:buSzPts val="2150"/>
              <a:buFont typeface="Rambla"/>
              <a:buAutoNum type="arabicPeriod"/>
            </a:pPr>
            <a:r>
              <a:rPr lang="en-US" sz="2150">
                <a:solidFill>
                  <a:srgbClr val="26282D"/>
                </a:solidFill>
                <a:highlight>
                  <a:srgbClr val="FFFFFF"/>
                </a:highlight>
                <a:latin typeface="Rambla"/>
                <a:ea typeface="Rambla"/>
                <a:cs typeface="Rambla"/>
                <a:sym typeface="Rambla"/>
              </a:rPr>
              <a:t>Consistently share links, articles, and content that is relevant to your your industry and your target audience </a:t>
            </a:r>
            <a:endParaRPr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230" name="Google Shape;230;p29"/>
          <p:cNvSpPr txBox="1"/>
          <p:nvPr>
            <p:ph type="title"/>
          </p:nvPr>
        </p:nvSpPr>
        <p:spPr>
          <a:xfrm>
            <a:off x="457200" y="338313"/>
            <a:ext cx="8229600" cy="114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latin typeface="Rambla"/>
                <a:ea typeface="Rambla"/>
                <a:cs typeface="Rambla"/>
                <a:sym typeface="Rambla"/>
              </a:rPr>
              <a:t>Start Building Your Influence on LinkedIn</a:t>
            </a:r>
            <a:endParaRPr sz="3600">
              <a:latin typeface="Rambla"/>
              <a:ea typeface="Rambla"/>
              <a:cs typeface="Rambla"/>
              <a:sym typeface="Rambl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0"/>
          <p:cNvSpPr txBox="1"/>
          <p:nvPr>
            <p:ph idx="1" type="body"/>
          </p:nvPr>
        </p:nvSpPr>
        <p:spPr>
          <a:xfrm>
            <a:off x="457200" y="2008428"/>
            <a:ext cx="8229600" cy="45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51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82D"/>
              </a:buClr>
              <a:buSzPts val="2150"/>
              <a:buChar char="●"/>
            </a:pPr>
            <a:r>
              <a:rPr lang="en-US" sz="2150">
                <a:solidFill>
                  <a:srgbClr val="26282D"/>
                </a:solidFill>
                <a:highlight>
                  <a:srgbClr val="FFFFFF"/>
                </a:highlight>
              </a:rPr>
              <a:t>Probably most important part of your page be </a:t>
            </a:r>
            <a:r>
              <a:rPr lang="en-US" sz="2150">
                <a:solidFill>
                  <a:srgbClr val="26282D"/>
                </a:solidFill>
                <a:highlight>
                  <a:srgbClr val="FFFFFF"/>
                </a:highlight>
              </a:rPr>
              <a:t>concise</a:t>
            </a:r>
            <a:r>
              <a:rPr lang="en-US" sz="2150">
                <a:solidFill>
                  <a:srgbClr val="26282D"/>
                </a:solidFill>
                <a:highlight>
                  <a:srgbClr val="FFFFFF"/>
                </a:highlight>
              </a:rPr>
              <a:t>, creative and use key terms relevant to your </a:t>
            </a:r>
            <a:r>
              <a:rPr lang="en-US" sz="2150">
                <a:solidFill>
                  <a:srgbClr val="26282D"/>
                </a:solidFill>
                <a:highlight>
                  <a:srgbClr val="FFFFFF"/>
                </a:highlight>
              </a:rPr>
              <a:t>industry</a:t>
            </a:r>
            <a:endParaRPr sz="2150">
              <a:solidFill>
                <a:srgbClr val="26282D"/>
              </a:solidFill>
              <a:highlight>
                <a:srgbClr val="FFFFFF"/>
              </a:highlight>
            </a:endParaRPr>
          </a:p>
          <a:p>
            <a:pPr indent="-3651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82D"/>
              </a:buClr>
              <a:buSzPts val="2150"/>
              <a:buChar char="●"/>
            </a:pPr>
            <a:r>
              <a:rPr lang="en-US" sz="2150">
                <a:solidFill>
                  <a:srgbClr val="26282D"/>
                </a:solidFill>
                <a:highlight>
                  <a:srgbClr val="FFFFFF"/>
                </a:highlight>
              </a:rPr>
              <a:t>Your headline is an opportunity to show what you are –not just what you do. When writing your headline, ask yourself: </a:t>
            </a:r>
            <a:br>
              <a:rPr lang="en-US" sz="2150">
                <a:solidFill>
                  <a:srgbClr val="26282D"/>
                </a:solidFill>
                <a:highlight>
                  <a:srgbClr val="FFFFFF"/>
                </a:highlight>
              </a:rPr>
            </a:br>
            <a:endParaRPr sz="2150">
              <a:solidFill>
                <a:srgbClr val="26282D"/>
              </a:solidFill>
              <a:highlight>
                <a:srgbClr val="FFFFFF"/>
              </a:highlight>
            </a:endParaRPr>
          </a:p>
          <a:p>
            <a:pPr indent="-365125" lvl="1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82D"/>
              </a:buClr>
              <a:buSzPts val="2150"/>
              <a:buChar char="○"/>
            </a:pPr>
            <a:r>
              <a:rPr lang="en-US" sz="2150">
                <a:solidFill>
                  <a:srgbClr val="26282D"/>
                </a:solidFill>
                <a:highlight>
                  <a:srgbClr val="FFFFFF"/>
                </a:highlight>
              </a:rPr>
              <a:t>If this is the only thing someone sees, what does it convey about me? </a:t>
            </a:r>
            <a:endParaRPr sz="2150">
              <a:solidFill>
                <a:srgbClr val="26282D"/>
              </a:solidFill>
              <a:highlight>
                <a:srgbClr val="FFFFFF"/>
              </a:highlight>
            </a:endParaRPr>
          </a:p>
          <a:p>
            <a:pPr indent="-365125" lvl="1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82D"/>
              </a:buClr>
              <a:buSzPts val="2150"/>
              <a:buChar char="○"/>
            </a:pPr>
            <a:r>
              <a:rPr lang="en-US" sz="2150">
                <a:solidFill>
                  <a:srgbClr val="26282D"/>
                </a:solidFill>
                <a:highlight>
                  <a:srgbClr val="FFFFFF"/>
                </a:highlight>
              </a:rPr>
              <a:t>Does this represent my professional brand and show why I am unique?</a:t>
            </a:r>
            <a:endParaRPr sz="2150">
              <a:solidFill>
                <a:srgbClr val="26282D"/>
              </a:solidFill>
              <a:highlight>
                <a:srgbClr val="FFFFFF"/>
              </a:highlight>
            </a:endParaRPr>
          </a:p>
          <a:p>
            <a:pPr indent="-365125" lvl="1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82D"/>
              </a:buClr>
              <a:buSzPts val="2150"/>
              <a:buChar char="○"/>
            </a:pPr>
            <a:r>
              <a:rPr lang="en-US" sz="2150">
                <a:solidFill>
                  <a:srgbClr val="26282D"/>
                </a:solidFill>
                <a:highlight>
                  <a:srgbClr val="FFFFFF"/>
                </a:highlight>
              </a:rPr>
              <a:t>Does it capture what a recruiter would care about?</a:t>
            </a:r>
            <a:endParaRPr sz="2150">
              <a:solidFill>
                <a:srgbClr val="26282D"/>
              </a:solidFill>
              <a:highlight>
                <a:srgbClr val="FFFFFF"/>
              </a:highlight>
            </a:endParaRPr>
          </a:p>
        </p:txBody>
      </p:sp>
      <p:sp>
        <p:nvSpPr>
          <p:cNvPr id="237" name="Google Shape;237;p30"/>
          <p:cNvSpPr txBox="1"/>
          <p:nvPr>
            <p:ph type="title"/>
          </p:nvPr>
        </p:nvSpPr>
        <p:spPr>
          <a:xfrm>
            <a:off x="663150" y="338325"/>
            <a:ext cx="8023500" cy="114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LinkedIn </a:t>
            </a:r>
            <a:br>
              <a:rPr lang="en-US"/>
            </a:br>
            <a:r>
              <a:rPr lang="en-US"/>
              <a:t>Headline</a:t>
            </a:r>
            <a:endParaRPr sz="3600">
              <a:latin typeface="Rambla"/>
              <a:ea typeface="Rambla"/>
              <a:cs typeface="Rambla"/>
              <a:sym typeface="Rambla"/>
            </a:endParaRPr>
          </a:p>
        </p:txBody>
      </p:sp>
      <p:pic>
        <p:nvPicPr>
          <p:cNvPr id="238" name="Google Shape;23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77550" y="403024"/>
            <a:ext cx="4809225" cy="1229150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1"/>
          <p:cNvSpPr txBox="1"/>
          <p:nvPr>
            <p:ph idx="1" type="body"/>
          </p:nvPr>
        </p:nvSpPr>
        <p:spPr>
          <a:xfrm>
            <a:off x="441025" y="1481325"/>
            <a:ext cx="7516800" cy="45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51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82D"/>
              </a:buClr>
              <a:buSzPts val="2150"/>
              <a:buChar char="●"/>
            </a:pPr>
            <a:r>
              <a:rPr lang="en-US" sz="2150">
                <a:solidFill>
                  <a:srgbClr val="26282D"/>
                </a:solidFill>
                <a:highlight>
                  <a:srgbClr val="FFFFFF"/>
                </a:highlight>
              </a:rPr>
              <a:t>The best place for you to communicate your professional brand and put your own spin on your experience.</a:t>
            </a:r>
            <a:endParaRPr sz="2150">
              <a:solidFill>
                <a:srgbClr val="26282D"/>
              </a:solidFill>
              <a:highlight>
                <a:srgbClr val="FFFFFF"/>
              </a:highlight>
            </a:endParaRPr>
          </a:p>
          <a:p>
            <a:pPr indent="-3651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82D"/>
              </a:buClr>
              <a:buSzPts val="2150"/>
              <a:buChar char="●"/>
            </a:pPr>
            <a:r>
              <a:rPr lang="en-US" sz="2150">
                <a:solidFill>
                  <a:srgbClr val="26282D"/>
                </a:solidFill>
                <a:highlight>
                  <a:schemeClr val="lt1"/>
                </a:highlight>
              </a:rPr>
              <a:t>Make sure to include your key strengths, special qualities / characteristics, top accomplishments, and education / training / certification / awards</a:t>
            </a:r>
            <a:r>
              <a:rPr lang="en-US" sz="2150">
                <a:solidFill>
                  <a:srgbClr val="26282D"/>
                </a:solidFill>
                <a:highlight>
                  <a:srgbClr val="FFFFFF"/>
                </a:highlight>
              </a:rPr>
              <a:t> </a:t>
            </a:r>
            <a:br>
              <a:rPr lang="en-US" sz="2150">
                <a:solidFill>
                  <a:srgbClr val="26282D"/>
                </a:solidFill>
                <a:highlight>
                  <a:srgbClr val="FFFFFF"/>
                </a:highlight>
              </a:rPr>
            </a:br>
            <a:endParaRPr sz="2150">
              <a:solidFill>
                <a:srgbClr val="26282D"/>
              </a:solidFill>
              <a:highlight>
                <a:srgbClr val="FFFFFF"/>
              </a:highlight>
            </a:endParaRPr>
          </a:p>
          <a:p>
            <a:pPr indent="-365125" lvl="1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82D"/>
              </a:buClr>
              <a:buSzPts val="2150"/>
              <a:buChar char="○"/>
            </a:pPr>
            <a:r>
              <a:rPr lang="en-US" sz="2150">
                <a:solidFill>
                  <a:srgbClr val="26282D"/>
                </a:solidFill>
                <a:highlight>
                  <a:srgbClr val="FFFFFF"/>
                </a:highlight>
              </a:rPr>
              <a:t>1-2 sentences about who you are </a:t>
            </a:r>
            <a:endParaRPr sz="2150">
              <a:solidFill>
                <a:srgbClr val="26282D"/>
              </a:solidFill>
              <a:highlight>
                <a:srgbClr val="FFFFFF"/>
              </a:highlight>
            </a:endParaRPr>
          </a:p>
          <a:p>
            <a:pPr indent="-365125" lvl="1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82D"/>
              </a:buClr>
              <a:buSzPts val="2150"/>
              <a:buChar char="○"/>
            </a:pPr>
            <a:r>
              <a:rPr lang="en-US" sz="2150">
                <a:solidFill>
                  <a:srgbClr val="26282D"/>
                </a:solidFill>
                <a:highlight>
                  <a:srgbClr val="FFFFFF"/>
                </a:highlight>
              </a:rPr>
              <a:t> 3-5 sentences about your experience, top skills </a:t>
            </a:r>
            <a:br>
              <a:rPr lang="en-US" sz="2150">
                <a:solidFill>
                  <a:srgbClr val="26282D"/>
                </a:solidFill>
                <a:highlight>
                  <a:srgbClr val="FFFFFF"/>
                </a:highlight>
              </a:rPr>
            </a:br>
            <a:r>
              <a:rPr lang="en-US" sz="2150">
                <a:solidFill>
                  <a:srgbClr val="26282D"/>
                </a:solidFill>
                <a:highlight>
                  <a:srgbClr val="FFFFFF"/>
                </a:highlight>
              </a:rPr>
              <a:t>and key passions</a:t>
            </a:r>
            <a:endParaRPr sz="2150">
              <a:solidFill>
                <a:srgbClr val="26282D"/>
              </a:solidFill>
              <a:highlight>
                <a:srgbClr val="FFFFFF"/>
              </a:highlight>
            </a:endParaRPr>
          </a:p>
          <a:p>
            <a:pPr indent="-365125" lvl="1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82D"/>
              </a:buClr>
              <a:buSzPts val="2150"/>
              <a:buChar char="○"/>
            </a:pPr>
            <a:r>
              <a:rPr lang="en-US" sz="2150">
                <a:solidFill>
                  <a:srgbClr val="26282D"/>
                </a:solidFill>
                <a:highlight>
                  <a:srgbClr val="FFFFFF"/>
                </a:highlight>
              </a:rPr>
              <a:t> 1-2 sentences about your future goals and how other members can engage with you</a:t>
            </a:r>
            <a:endParaRPr sz="2150">
              <a:solidFill>
                <a:srgbClr val="26282D"/>
              </a:solidFill>
              <a:highlight>
                <a:srgbClr val="FFFFFF"/>
              </a:highlight>
            </a:endParaRPr>
          </a:p>
          <a:p>
            <a:pPr indent="0" lvl="0" marL="914400" rtl="0" algn="l">
              <a:lnSpc>
                <a:spcPct val="115000"/>
              </a:lnSpc>
              <a:spcBef>
                <a:spcPts val="4100"/>
              </a:spcBef>
              <a:spcAft>
                <a:spcPts val="0"/>
              </a:spcAft>
              <a:buNone/>
            </a:pPr>
            <a:r>
              <a:t/>
            </a:r>
            <a:endParaRPr sz="2150">
              <a:solidFill>
                <a:srgbClr val="26282D"/>
              </a:solidFill>
              <a:highlight>
                <a:srgbClr val="FFFFFF"/>
              </a:highlight>
            </a:endParaRPr>
          </a:p>
          <a:p>
            <a:pPr indent="0" lvl="0" marL="914400" rtl="0" algn="l">
              <a:lnSpc>
                <a:spcPct val="115000"/>
              </a:lnSpc>
              <a:spcBef>
                <a:spcPts val="4100"/>
              </a:spcBef>
              <a:spcAft>
                <a:spcPts val="4100"/>
              </a:spcAft>
              <a:buNone/>
            </a:pPr>
            <a:r>
              <a:t/>
            </a:r>
            <a:endParaRPr sz="2150">
              <a:solidFill>
                <a:srgbClr val="26282D"/>
              </a:solidFill>
              <a:highlight>
                <a:srgbClr val="FFFFFF"/>
              </a:highlight>
            </a:endParaRPr>
          </a:p>
        </p:txBody>
      </p:sp>
      <p:sp>
        <p:nvSpPr>
          <p:cNvPr id="245" name="Google Shape;245;p31"/>
          <p:cNvSpPr txBox="1"/>
          <p:nvPr>
            <p:ph type="title"/>
          </p:nvPr>
        </p:nvSpPr>
        <p:spPr>
          <a:xfrm>
            <a:off x="663150" y="338325"/>
            <a:ext cx="8023500" cy="114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/>
              <a:t>About Section - Personal Branding Statement</a:t>
            </a:r>
            <a:endParaRPr sz="3200">
              <a:latin typeface="Rambla"/>
              <a:ea typeface="Rambla"/>
              <a:cs typeface="Rambla"/>
              <a:sym typeface="Rambl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4"/>
          <p:cNvSpPr txBox="1"/>
          <p:nvPr>
            <p:ph idx="1" type="body"/>
          </p:nvPr>
        </p:nvSpPr>
        <p:spPr>
          <a:xfrm>
            <a:off x="457200" y="1012276"/>
            <a:ext cx="8229600" cy="23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47573" lvl="0" marL="365760" rtl="0" algn="l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222222"/>
                </a:solidFill>
                <a:highlight>
                  <a:srgbClr val="FFFFFF"/>
                </a:highlight>
              </a:rPr>
              <a:t> Social media is computer-based technology that facilitates the sharing of ideas, thoughts, and information through the building of virtual networks and communities.</a:t>
            </a:r>
            <a:endParaRPr sz="3000"/>
          </a:p>
        </p:txBody>
      </p:sp>
      <p:sp>
        <p:nvSpPr>
          <p:cNvPr id="115" name="Google Shape;115;p14"/>
          <p:cNvSpPr txBox="1"/>
          <p:nvPr>
            <p:ph type="title"/>
          </p:nvPr>
        </p:nvSpPr>
        <p:spPr>
          <a:xfrm>
            <a:off x="457200" y="258463"/>
            <a:ext cx="8229600" cy="114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Rambla"/>
              <a:buNone/>
            </a:pPr>
            <a:r>
              <a:rPr b="1" lang="en-US" sz="3600">
                <a:solidFill>
                  <a:schemeClr val="dk2"/>
                </a:solidFill>
              </a:rPr>
              <a:t>What is Social Media?</a:t>
            </a:r>
            <a:endParaRPr b="1" sz="36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Use &#10;hashtags, &#10;post on &#10;stories, &#10;create an &#10;IGTV series &#10;Blog posts, &#10;groups, live &#10;streams and &#10;thought &#10;leadership &#10;fin o &#10;About 93% of &#10;users use this &#10;network to &#10;plan &#10;purchases. &#10;Content &#10;should be &#10;humorous &#10;and/or &quot;in the &#10;moment,&quot; as &#10;opposed to &#10;part of a &#10;longer &#10;narrative. &#10;Brevity is &#10;anticipated and &#10;required. Bring &#10;brand &#10;personality. &#10;Interact with &#10;trends. &#10;Focus on &#10;groups, lives, &#10;story &amp; &#10;shopping " id="116" name="Google Shape;11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9788" y="3014025"/>
            <a:ext cx="7804426" cy="3601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09024" y="3014025"/>
            <a:ext cx="619574" cy="589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5449" y="3014025"/>
            <a:ext cx="619574" cy="589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3438" y="1140926"/>
            <a:ext cx="6517125" cy="5620024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252" name="Google Shape;252;p32"/>
          <p:cNvSpPr txBox="1"/>
          <p:nvPr>
            <p:ph type="title"/>
          </p:nvPr>
        </p:nvSpPr>
        <p:spPr>
          <a:xfrm>
            <a:off x="663150" y="95700"/>
            <a:ext cx="8023500" cy="114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/>
              <a:t>About Section - Personal Branding Statement</a:t>
            </a:r>
            <a:endParaRPr sz="3200">
              <a:latin typeface="Rambla"/>
              <a:ea typeface="Rambla"/>
              <a:cs typeface="Rambla"/>
              <a:sym typeface="Rambl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3"/>
          <p:cNvSpPr txBox="1"/>
          <p:nvPr>
            <p:ph idx="1" type="body"/>
          </p:nvPr>
        </p:nvSpPr>
        <p:spPr>
          <a:xfrm>
            <a:off x="457200" y="1481328"/>
            <a:ext cx="8229600" cy="45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51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50"/>
              <a:buChar char="●"/>
            </a:pPr>
            <a:r>
              <a:rPr lang="en-US" sz="2150">
                <a:solidFill>
                  <a:srgbClr val="111111"/>
                </a:solidFill>
                <a:highlight>
                  <a:srgbClr val="FFFFFF"/>
                </a:highlight>
              </a:rPr>
              <a:t>Keep your </a:t>
            </a:r>
            <a:r>
              <a:rPr lang="en-US" sz="2150">
                <a:solidFill>
                  <a:srgbClr val="2F6B9A"/>
                </a:solidFill>
                <a:highlight>
                  <a:srgbClr val="FFFFFF"/>
                </a:highlight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personal profile</a:t>
            </a:r>
            <a:r>
              <a:rPr lang="en-US" sz="2150">
                <a:solidFill>
                  <a:srgbClr val="111111"/>
                </a:solidFill>
                <a:highlight>
                  <a:srgbClr val="FFFFFF"/>
                </a:highlight>
              </a:rPr>
              <a:t> and </a:t>
            </a:r>
            <a:r>
              <a:rPr lang="en-US" sz="2150">
                <a:solidFill>
                  <a:srgbClr val="2F6B9A"/>
                </a:solidFill>
                <a:highlight>
                  <a:srgbClr val="FFFFFF"/>
                </a:highlight>
                <a:uFill>
                  <a:noFill/>
                </a:u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Page</a:t>
            </a:r>
            <a:r>
              <a:rPr lang="en-US" sz="2150">
                <a:solidFill>
                  <a:srgbClr val="111111"/>
                </a:solidFill>
                <a:highlight>
                  <a:srgbClr val="FFFFFF"/>
                </a:highlight>
              </a:rPr>
              <a:t> updated as much as you can</a:t>
            </a:r>
            <a:endParaRPr sz="2150">
              <a:solidFill>
                <a:srgbClr val="111111"/>
              </a:solidFill>
              <a:highlight>
                <a:srgbClr val="FFFFFF"/>
              </a:highlight>
            </a:endParaRPr>
          </a:p>
          <a:p>
            <a:pPr indent="-3651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50"/>
              <a:buChar char="●"/>
            </a:pPr>
            <a:r>
              <a:rPr lang="en-US" sz="2150">
                <a:solidFill>
                  <a:srgbClr val="111111"/>
                </a:solidFill>
                <a:highlight>
                  <a:srgbClr val="FFFFFF"/>
                </a:highlight>
              </a:rPr>
              <a:t>Add connections (people you know, influencers or contacts at companies you’d like to engage with).</a:t>
            </a:r>
            <a:endParaRPr sz="2150">
              <a:solidFill>
                <a:srgbClr val="111111"/>
              </a:solidFill>
              <a:highlight>
                <a:srgbClr val="FFFFFF"/>
              </a:highlight>
            </a:endParaRPr>
          </a:p>
          <a:p>
            <a:pPr indent="-3651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50"/>
              <a:buChar char="●"/>
            </a:pPr>
            <a:r>
              <a:rPr lang="en-US" sz="2150">
                <a:solidFill>
                  <a:srgbClr val="111111"/>
                </a:solidFill>
                <a:highlight>
                  <a:srgbClr val="FFFFFF"/>
                </a:highlight>
              </a:rPr>
              <a:t>Follow companies you’re interested in and </a:t>
            </a:r>
            <a:r>
              <a:rPr lang="en-US" sz="2150">
                <a:solidFill>
                  <a:srgbClr val="111111"/>
                </a:solidFill>
                <a:highlight>
                  <a:srgbClr val="FFFFFF"/>
                </a:highlight>
              </a:rPr>
              <a:t>influencers</a:t>
            </a:r>
            <a:r>
              <a:rPr lang="en-US" sz="2150">
                <a:solidFill>
                  <a:srgbClr val="111111"/>
                </a:solidFill>
                <a:highlight>
                  <a:srgbClr val="FFFFFF"/>
                </a:highlight>
              </a:rPr>
              <a:t> in your industry (</a:t>
            </a:r>
            <a:r>
              <a:rPr lang="en-US" sz="2150">
                <a:solidFill>
                  <a:srgbClr val="2F6B9A"/>
                </a:solidFill>
                <a:highlight>
                  <a:srgbClr val="FFFFFF"/>
                </a:highlight>
                <a:uFill>
                  <a:noFill/>
                </a:u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these are different</a:t>
            </a:r>
            <a:r>
              <a:rPr lang="en-US" sz="2150">
                <a:solidFill>
                  <a:srgbClr val="111111"/>
                </a:solidFill>
                <a:highlight>
                  <a:srgbClr val="FFFFFF"/>
                </a:highlight>
              </a:rPr>
              <a:t> than connections on LinkedIn).</a:t>
            </a:r>
            <a:endParaRPr sz="2150">
              <a:solidFill>
                <a:srgbClr val="111111"/>
              </a:solidFill>
              <a:highlight>
                <a:srgbClr val="FFFFFF"/>
              </a:highlight>
            </a:endParaRPr>
          </a:p>
          <a:p>
            <a:pPr indent="-3651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50"/>
              <a:buChar char="●"/>
            </a:pPr>
            <a:r>
              <a:rPr lang="en-US" sz="2150">
                <a:solidFill>
                  <a:srgbClr val="111111"/>
                </a:solidFill>
                <a:highlight>
                  <a:srgbClr val="FFFFFF"/>
                </a:highlight>
              </a:rPr>
              <a:t>Join and participate in LinkedIn Groups, or host your own.</a:t>
            </a:r>
            <a:endParaRPr sz="2150">
              <a:solidFill>
                <a:srgbClr val="111111"/>
              </a:solidFill>
              <a:highlight>
                <a:srgbClr val="FFFFFF"/>
              </a:highlight>
            </a:endParaRPr>
          </a:p>
          <a:p>
            <a:pPr indent="-3651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50"/>
              <a:buChar char="●"/>
            </a:pPr>
            <a:r>
              <a:rPr lang="en-US" sz="2150">
                <a:solidFill>
                  <a:srgbClr val="111111"/>
                </a:solidFill>
                <a:highlight>
                  <a:srgbClr val="FFFFFF"/>
                </a:highlight>
              </a:rPr>
              <a:t>Give and receive recommendations.</a:t>
            </a:r>
            <a:endParaRPr sz="2150">
              <a:solidFill>
                <a:srgbClr val="111111"/>
              </a:solidFill>
              <a:highlight>
                <a:srgbClr val="FFFFFF"/>
              </a:highlight>
            </a:endParaRPr>
          </a:p>
          <a:p>
            <a:pPr indent="-3651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50"/>
              <a:buChar char="●"/>
            </a:pPr>
            <a:r>
              <a:rPr lang="en-US" sz="2150">
                <a:solidFill>
                  <a:srgbClr val="111111"/>
                </a:solidFill>
                <a:highlight>
                  <a:srgbClr val="FFFFFF"/>
                </a:highlight>
              </a:rPr>
              <a:t>Make sure your </a:t>
            </a:r>
            <a:r>
              <a:rPr lang="en-US" sz="2150">
                <a:solidFill>
                  <a:srgbClr val="2F6B9A"/>
                </a:solidFill>
                <a:highlight>
                  <a:srgbClr val="FFFFFF"/>
                </a:highlight>
                <a:uFill>
                  <a:noFill/>
                </a:u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profile is public</a:t>
            </a:r>
            <a:r>
              <a:rPr lang="en-US" sz="2150">
                <a:solidFill>
                  <a:srgbClr val="111111"/>
                </a:solidFill>
                <a:highlight>
                  <a:srgbClr val="FFFFFF"/>
                </a:highlight>
              </a:rPr>
              <a:t>, so people can find you, add you and see your posts.</a:t>
            </a:r>
            <a:endParaRPr sz="2150">
              <a:solidFill>
                <a:srgbClr val="111111"/>
              </a:solidFill>
              <a:highlight>
                <a:srgbClr val="FFFFFF"/>
              </a:highlight>
            </a:endParaRPr>
          </a:p>
          <a:p>
            <a:pPr indent="-3651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50"/>
              <a:buChar char="●"/>
            </a:pPr>
            <a:r>
              <a:rPr lang="en-US" sz="2150">
                <a:solidFill>
                  <a:srgbClr val="111111"/>
                </a:solidFill>
                <a:highlight>
                  <a:srgbClr val="FFFFFF"/>
                </a:highlight>
              </a:rPr>
              <a:t>Join conversations and be active; like, comment and share content </a:t>
            </a:r>
            <a:endParaRPr sz="2150">
              <a:solidFill>
                <a:srgbClr val="111111"/>
              </a:solidFill>
              <a:highlight>
                <a:srgbClr val="FFFFFF"/>
              </a:highlight>
            </a:endParaRPr>
          </a:p>
          <a:p>
            <a:pPr indent="-3651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50"/>
              <a:buChar char="●"/>
            </a:pPr>
            <a:r>
              <a:rPr lang="en-US" sz="2150">
                <a:solidFill>
                  <a:srgbClr val="111111"/>
                </a:solidFill>
                <a:highlight>
                  <a:srgbClr val="FFFFFF"/>
                </a:highlight>
              </a:rPr>
              <a:t>Promote your LinkedIn pages on your website and in other appropriate spaces (e.g., employee bios, business cards, newsletters, email signatures, etc.). </a:t>
            </a:r>
            <a:endParaRPr sz="3400"/>
          </a:p>
        </p:txBody>
      </p:sp>
      <p:sp>
        <p:nvSpPr>
          <p:cNvPr id="259" name="Google Shape;259;p3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Build Your Network Strategically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4"/>
          <p:cNvSpPr txBox="1"/>
          <p:nvPr>
            <p:ph idx="1" type="body"/>
          </p:nvPr>
        </p:nvSpPr>
        <p:spPr>
          <a:xfrm>
            <a:off x="954300" y="1481325"/>
            <a:ext cx="7732500" cy="45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>
                <a:solidFill>
                  <a:srgbClr val="26282D"/>
                </a:solidFill>
                <a:highlight>
                  <a:srgbClr val="FFFFFF"/>
                </a:highlight>
                <a:latin typeface="Rambla"/>
                <a:ea typeface="Rambla"/>
                <a:cs typeface="Rambla"/>
                <a:sym typeface="Rambla"/>
              </a:rPr>
              <a:t>You should ask two questions when deciding what to post:</a:t>
            </a:r>
            <a:endParaRPr sz="2400">
              <a:solidFill>
                <a:srgbClr val="26282D"/>
              </a:solidFill>
              <a:highlight>
                <a:srgbClr val="FFFFFF"/>
              </a:highlight>
              <a:latin typeface="Rambla"/>
              <a:ea typeface="Rambla"/>
              <a:cs typeface="Rambla"/>
              <a:sym typeface="Rambla"/>
            </a:endParaRPr>
          </a:p>
          <a:p>
            <a:pPr indent="-381000" lvl="0" marL="647700" rtl="0" algn="l">
              <a:lnSpc>
                <a:spcPct val="115000"/>
              </a:lnSpc>
              <a:spcBef>
                <a:spcPts val="2300"/>
              </a:spcBef>
              <a:spcAft>
                <a:spcPts val="0"/>
              </a:spcAft>
              <a:buClr>
                <a:srgbClr val="26282D"/>
              </a:buClr>
              <a:buSzPts val="2400"/>
              <a:buFont typeface="Rambla"/>
              <a:buChar char="●"/>
            </a:pPr>
            <a:r>
              <a:rPr lang="en-US" sz="2400">
                <a:solidFill>
                  <a:srgbClr val="26282D"/>
                </a:solidFill>
                <a:highlight>
                  <a:srgbClr val="FFFFFF"/>
                </a:highlight>
                <a:latin typeface="Rambla"/>
                <a:ea typeface="Rambla"/>
                <a:cs typeface="Rambla"/>
                <a:sym typeface="Rambla"/>
              </a:rPr>
              <a:t>Who am I trying to reach?</a:t>
            </a:r>
            <a:endParaRPr sz="2400">
              <a:solidFill>
                <a:srgbClr val="26282D"/>
              </a:solidFill>
              <a:highlight>
                <a:srgbClr val="FFFFFF"/>
              </a:highlight>
              <a:latin typeface="Rambla"/>
              <a:ea typeface="Rambla"/>
              <a:cs typeface="Rambla"/>
              <a:sym typeface="Rambla"/>
            </a:endParaRPr>
          </a:p>
          <a:p>
            <a:pPr indent="-381000" lvl="0" marL="647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82D"/>
              </a:buClr>
              <a:buSzPts val="2400"/>
              <a:buFont typeface="Rambla"/>
              <a:buChar char="●"/>
            </a:pPr>
            <a:r>
              <a:rPr lang="en-US" sz="2400">
                <a:solidFill>
                  <a:srgbClr val="26282D"/>
                </a:solidFill>
                <a:highlight>
                  <a:srgbClr val="FFFFFF"/>
                </a:highlight>
                <a:latin typeface="Rambla"/>
                <a:ea typeface="Rambla"/>
                <a:cs typeface="Rambla"/>
                <a:sym typeface="Rambla"/>
              </a:rPr>
              <a:t>What are they interested in?</a:t>
            </a:r>
            <a:endParaRPr sz="2400">
              <a:solidFill>
                <a:srgbClr val="26282D"/>
              </a:solidFill>
              <a:highlight>
                <a:srgbClr val="FFFFFF"/>
              </a:highlight>
              <a:latin typeface="Rambla"/>
              <a:ea typeface="Rambla"/>
              <a:cs typeface="Rambla"/>
              <a:sym typeface="Rambla"/>
            </a:endParaRPr>
          </a:p>
          <a:p>
            <a:pPr indent="0" lvl="0" marL="0" rtl="0" algn="l">
              <a:lnSpc>
                <a:spcPct val="115000"/>
              </a:lnSpc>
              <a:spcBef>
                <a:spcPts val="4100"/>
              </a:spcBef>
              <a:spcAft>
                <a:spcPts val="0"/>
              </a:spcAft>
              <a:buNone/>
            </a:pPr>
            <a:r>
              <a:rPr lang="en-US" sz="2400"/>
              <a:t>LinkedIn ranks content based on </a:t>
            </a:r>
            <a:r>
              <a:rPr b="1" lang="en-US" sz="2400"/>
              <a:t>quality and relevance</a:t>
            </a:r>
            <a:r>
              <a:rPr lang="en-US" sz="2400"/>
              <a:t> and </a:t>
            </a:r>
            <a:r>
              <a:rPr b="1" lang="en-US" sz="2400"/>
              <a:t>rewards authentic conversations and engagement</a:t>
            </a:r>
            <a:r>
              <a:rPr lang="en-US" sz="2400"/>
              <a:t>.</a:t>
            </a:r>
            <a:br>
              <a:rPr lang="en-US" sz="2400"/>
            </a:br>
            <a:br>
              <a:rPr lang="en-US" sz="2400"/>
            </a:br>
            <a:r>
              <a:rPr lang="en-US" sz="2400">
                <a:solidFill>
                  <a:schemeClr val="dk1"/>
                </a:solidFill>
              </a:rPr>
              <a:t>Sharing great content with your network, liking posts, making positive helpful comments, will improve your rankings.</a:t>
            </a:r>
            <a:endParaRPr sz="2400"/>
          </a:p>
          <a:p>
            <a:pPr indent="0" lvl="0" marL="0" rtl="0" algn="l">
              <a:spcBef>
                <a:spcPts val="41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3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50">
                <a:solidFill>
                  <a:srgbClr val="26282D"/>
                </a:solidFill>
                <a:highlight>
                  <a:srgbClr val="FFFFFF"/>
                </a:highlight>
              </a:rPr>
              <a:t>Not All Posts are Created Equal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5"/>
          <p:cNvSpPr txBox="1"/>
          <p:nvPr>
            <p:ph idx="1" type="body"/>
          </p:nvPr>
        </p:nvSpPr>
        <p:spPr>
          <a:xfrm>
            <a:off x="457200" y="1481326"/>
            <a:ext cx="8229600" cy="259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rPr lang="en-US"/>
              <a:t>1.	Question based posts (Encourages a conversation)</a:t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rPr lang="en-US"/>
              <a:t>Long </a:t>
            </a:r>
            <a:r>
              <a:rPr lang="en-US"/>
              <a:t>form post with </a:t>
            </a:r>
            <a:r>
              <a:rPr lang="en-US"/>
              <a:t>question</a:t>
            </a:r>
            <a:r>
              <a:rPr lang="en-US"/>
              <a:t>:</a:t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3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What types of posts do well on LinkedIn?</a:t>
            </a:r>
            <a:endParaRPr/>
          </a:p>
        </p:txBody>
      </p:sp>
      <p:pic>
        <p:nvPicPr>
          <p:cNvPr id="274" name="Google Shape;27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1325" y="2050750"/>
            <a:ext cx="6825651" cy="173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2376" y="4263300"/>
            <a:ext cx="6703533" cy="259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6"/>
          <p:cNvSpPr txBox="1"/>
          <p:nvPr>
            <p:ph idx="1" type="body"/>
          </p:nvPr>
        </p:nvSpPr>
        <p:spPr>
          <a:xfrm>
            <a:off x="570425" y="1335750"/>
            <a:ext cx="7727100" cy="259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rPr lang="en-US"/>
              <a:t>2.	Breaking news and industry happenings</a:t>
            </a:r>
            <a:br>
              <a:rPr lang="en-US"/>
            </a:br>
            <a:endParaRPr/>
          </a:p>
          <a:p>
            <a:pPr indent="-393700" lvl="0" marL="914400" rtl="0" algn="l">
              <a:spcBef>
                <a:spcPts val="1000"/>
              </a:spcBef>
              <a:spcAft>
                <a:spcPts val="0"/>
              </a:spcAft>
              <a:buSzPts val="2600"/>
              <a:buChar char="●"/>
            </a:pPr>
            <a:r>
              <a:rPr lang="en-US"/>
              <a:t>Posting about topical, time-sensitive news proves to followers that you have a pulse on your industry.</a:t>
            </a:r>
            <a:endParaRPr/>
          </a:p>
          <a:p>
            <a:pPr indent="-393700" lvl="0" marL="914400" rtl="0" algn="l">
              <a:spcBef>
                <a:spcPts val="1000"/>
              </a:spcBef>
              <a:spcAft>
                <a:spcPts val="0"/>
              </a:spcAft>
              <a:buSzPts val="2600"/>
              <a:buChar char="●"/>
            </a:pPr>
            <a:r>
              <a:rPr lang="en-US"/>
              <a:t>New studies, </a:t>
            </a:r>
            <a:r>
              <a:rPr lang="en-US"/>
              <a:t>facts</a:t>
            </a:r>
            <a:r>
              <a:rPr lang="en-US"/>
              <a:t> and statistics can also spark conversations among your audience.</a:t>
            </a:r>
            <a:endParaRPr/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/>
              <a:t>Tip:</a:t>
            </a:r>
            <a:endParaRPr/>
          </a:p>
          <a:p>
            <a:pPr indent="0" lvl="0" marL="457200" rtl="0" algn="l">
              <a:spcBef>
                <a:spcPts val="400"/>
              </a:spcBef>
              <a:spcAft>
                <a:spcPts val="0"/>
              </a:spcAft>
              <a:buNone/>
            </a:pPr>
            <a:r>
              <a:rPr lang="en-US"/>
              <a:t>Check out your “news and views” feed on the right and click on the hashtags that you follow on the left</a:t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3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What types of posts do well on LinkedIn?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275" y="1593675"/>
            <a:ext cx="3988982" cy="3261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37"/>
          <p:cNvPicPr preferRelativeResize="0"/>
          <p:nvPr/>
        </p:nvPicPr>
        <p:blipFill rotWithShape="1">
          <a:blip r:embed="rId4">
            <a:alphaModFix/>
          </a:blip>
          <a:srcRect b="0" l="21513" r="0" t="0"/>
          <a:stretch/>
        </p:blipFill>
        <p:spPr>
          <a:xfrm>
            <a:off x="1763050" y="1527250"/>
            <a:ext cx="7147674" cy="3327651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3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News &amp; Views and Hashtags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8"/>
          <p:cNvSpPr/>
          <p:nvPr/>
        </p:nvSpPr>
        <p:spPr>
          <a:xfrm>
            <a:off x="420550" y="3817200"/>
            <a:ext cx="8588700" cy="18762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38"/>
          <p:cNvSpPr txBox="1"/>
          <p:nvPr>
            <p:ph idx="1" type="body"/>
          </p:nvPr>
        </p:nvSpPr>
        <p:spPr>
          <a:xfrm>
            <a:off x="570425" y="1335750"/>
            <a:ext cx="7727100" cy="259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rPr lang="en-US"/>
              <a:t>3.	Image based posts</a:t>
            </a:r>
            <a:endParaRPr/>
          </a:p>
          <a:p>
            <a:pPr indent="-393700" lvl="0" marL="914400" rtl="0" algn="l">
              <a:spcBef>
                <a:spcPts val="400"/>
              </a:spcBef>
              <a:spcAft>
                <a:spcPts val="0"/>
              </a:spcAft>
              <a:buSzPts val="2600"/>
              <a:buChar char="●"/>
            </a:pPr>
            <a:r>
              <a:rPr lang="en-US"/>
              <a:t>Infographics</a:t>
            </a:r>
            <a:endParaRPr/>
          </a:p>
          <a:p>
            <a:pPr indent="-393700" lvl="0" marL="914400" rtl="0" algn="l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-US"/>
              <a:t>Video</a:t>
            </a:r>
            <a:endParaRPr/>
          </a:p>
          <a:p>
            <a:pPr indent="-393700" lvl="0" marL="914400" rtl="0" algn="l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-US"/>
              <a:t>Add/replace a photo with a post that is eye-catching</a:t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3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What types of posts do well on LinkedIn?</a:t>
            </a:r>
            <a:endParaRPr/>
          </a:p>
        </p:txBody>
      </p:sp>
      <p:sp>
        <p:nvSpPr>
          <p:cNvPr id="299" name="Google Shape;299;p38"/>
          <p:cNvSpPr txBox="1"/>
          <p:nvPr/>
        </p:nvSpPr>
        <p:spPr>
          <a:xfrm>
            <a:off x="5159675" y="3752500"/>
            <a:ext cx="3849600" cy="232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60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Free design tool for social media graphic posts:</a:t>
            </a:r>
            <a:endParaRPr b="1" sz="2600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60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Canva.com</a:t>
            </a:r>
            <a:endParaRPr/>
          </a:p>
        </p:txBody>
      </p:sp>
      <p:sp>
        <p:nvSpPr>
          <p:cNvPr id="300" name="Google Shape;300;p38"/>
          <p:cNvSpPr txBox="1"/>
          <p:nvPr/>
        </p:nvSpPr>
        <p:spPr>
          <a:xfrm>
            <a:off x="570425" y="3752500"/>
            <a:ext cx="4431900" cy="19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60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Free stock photo resources:</a:t>
            </a:r>
            <a:endParaRPr b="1" sz="2600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60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Pexels.com</a:t>
            </a:r>
            <a:br>
              <a:rPr lang="en-US" sz="260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</a:br>
            <a:r>
              <a:rPr lang="en-US" sz="260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pixabay.com</a:t>
            </a:r>
            <a:br>
              <a:rPr lang="en-US" sz="260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</a:br>
            <a:r>
              <a:rPr lang="en-US" sz="260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unsplash.com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9"/>
          <p:cNvSpPr txBox="1"/>
          <p:nvPr>
            <p:ph idx="1" type="body"/>
          </p:nvPr>
        </p:nvSpPr>
        <p:spPr>
          <a:xfrm>
            <a:off x="570425" y="1335750"/>
            <a:ext cx="7727100" cy="259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rPr lang="en-US"/>
              <a:t>4.	Event coverage – what events are you attending and what did you learn? 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5.	Award and accomplishments – did you just get a new certification?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6. Bite-sized punchy text posts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39"/>
          <p:cNvSpPr txBox="1"/>
          <p:nvPr>
            <p:ph type="title"/>
          </p:nvPr>
        </p:nvSpPr>
        <p:spPr>
          <a:xfrm>
            <a:off x="319175" y="258463"/>
            <a:ext cx="8229600" cy="114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What types of posts do well on LinkedIn?</a:t>
            </a:r>
            <a:endParaRPr/>
          </a:p>
        </p:txBody>
      </p:sp>
      <p:pic>
        <p:nvPicPr>
          <p:cNvPr id="308" name="Google Shape;308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3725" y="3930450"/>
            <a:ext cx="5913024" cy="4287926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39"/>
          <p:cNvSpPr txBox="1"/>
          <p:nvPr/>
        </p:nvSpPr>
        <p:spPr>
          <a:xfrm>
            <a:off x="2312950" y="4820025"/>
            <a:ext cx="1342500" cy="56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40"/>
          <p:cNvSpPr txBox="1"/>
          <p:nvPr>
            <p:ph idx="1" type="body"/>
          </p:nvPr>
        </p:nvSpPr>
        <p:spPr>
          <a:xfrm>
            <a:off x="457200" y="1481328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96850" lvl="1" marL="34290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Arial"/>
              <a:buNone/>
            </a:pPr>
            <a:r>
              <a:rPr lang="en-US" sz="230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To get noticed on LinkedIn, you want to develop a strategy to increase your profile views, post shares, and post comments</a:t>
            </a:r>
            <a:endParaRPr sz="2300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0" lvl="1" mar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Arial"/>
              <a:buNone/>
            </a:pPr>
            <a:r>
              <a:t/>
            </a:r>
            <a:endParaRPr sz="2300">
              <a:solidFill>
                <a:schemeClr val="dk1"/>
              </a:solidFill>
            </a:endParaRPr>
          </a:p>
          <a:p>
            <a:pPr indent="-393700" lvl="0" marL="457200" marR="0" rtl="0" algn="l">
              <a:spcBef>
                <a:spcPts val="324"/>
              </a:spcBef>
              <a:spcAft>
                <a:spcPts val="0"/>
              </a:spcAft>
              <a:buSzPts val="2600"/>
              <a:buChar char="●"/>
            </a:pPr>
            <a:r>
              <a:rPr lang="en-US"/>
              <a:t>Follow companies that interest you so company updates are in your feed</a:t>
            </a:r>
            <a:endParaRPr/>
          </a:p>
          <a:p>
            <a:pPr indent="-393700" lvl="0" marL="457200" marR="0" rtl="0" algn="l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-US"/>
              <a:t>Interact with content from network, groups, the companies and contacts/influencers that you follow </a:t>
            </a:r>
            <a:endParaRPr/>
          </a:p>
          <a:p>
            <a:pPr indent="-393700" lvl="0" marL="457200" marR="0" rtl="0" algn="l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-US"/>
              <a:t>Regularly post content related to your network and start engaging conversations</a:t>
            </a:r>
            <a:endParaRPr/>
          </a:p>
          <a:p>
            <a:pPr indent="-393700" lvl="0" marL="457200" marR="0" rtl="0" algn="l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-US"/>
              <a:t>Be mindful to post at the ideal time each day...</a:t>
            </a:r>
            <a:endParaRPr/>
          </a:p>
          <a:p>
            <a:pPr indent="-147573" lvl="0" marL="365760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ymbol"/>
              <a:buNone/>
            </a:pPr>
            <a:r>
              <a:t/>
            </a:r>
            <a:endParaRPr b="0" i="0" sz="2700" u="none" cap="none" strike="noStrike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315" name="Google Shape;315;p4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Rambla"/>
              <a:buNone/>
            </a:pPr>
            <a:r>
              <a:rPr b="1" lang="en-US" sz="3700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rPr>
              <a:t>Posting strategy</a:t>
            </a:r>
            <a:endParaRPr b="1" i="0" sz="3700" u="none" cap="none" strike="noStrike">
              <a:solidFill>
                <a:schemeClr val="dk2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1"/>
          <p:cNvSpPr txBox="1"/>
          <p:nvPr>
            <p:ph type="title"/>
          </p:nvPr>
        </p:nvSpPr>
        <p:spPr>
          <a:xfrm>
            <a:off x="457200" y="193763"/>
            <a:ext cx="8229600" cy="114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Best times to post to LinkedIn </a:t>
            </a:r>
            <a:br>
              <a:rPr lang="en-US"/>
            </a:br>
            <a:r>
              <a:rPr lang="en-US"/>
              <a:t>(since Covid)</a:t>
            </a:r>
            <a:endParaRPr/>
          </a:p>
        </p:txBody>
      </p:sp>
      <p:pic>
        <p:nvPicPr>
          <p:cNvPr id="322" name="Google Shape;322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0150" y="1417651"/>
            <a:ext cx="7956652" cy="5440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Different Demographics </a:t>
            </a:r>
            <a:br>
              <a:rPr lang="en-US"/>
            </a:br>
            <a:r>
              <a:rPr lang="en-US"/>
              <a:t>Engage Different Ways</a:t>
            </a:r>
            <a:endParaRPr/>
          </a:p>
        </p:txBody>
      </p:sp>
      <p:pic>
        <p:nvPicPr>
          <p:cNvPr descr="Engagement: Going Digital &#10;Different demographics have their preferred channels of engagement. Generations X (b. 1961-1980) &#10;and Y (b. 1981 - 1989), commonly referred to as millennials, prefer digital engagement. &#10;Generation Y (Millennials) &#10;Generation X &#10;Bab&amp;Boomers &#10;Silent Generation &#10;Internet / &#10;web Chat &#10;21% &#10;Social Media &#10;24% &#10;12% &#10;'4th &#10;1% &#10;Electronic &#10;Messaging &#10;21% &#10;Smartphone Telephone &#10;Application &#10;19% &#10;11% &#10;1% &#10;12% " id="125" name="Google Shape;125;p15"/>
          <p:cNvPicPr preferRelativeResize="0"/>
          <p:nvPr/>
        </p:nvPicPr>
        <p:blipFill rotWithShape="1">
          <a:blip r:embed="rId3">
            <a:alphaModFix/>
          </a:blip>
          <a:srcRect b="0" l="7476" r="8334" t="33408"/>
          <a:stretch/>
        </p:blipFill>
        <p:spPr>
          <a:xfrm>
            <a:off x="-80875" y="1545225"/>
            <a:ext cx="9224875" cy="3968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Google Shape;328;p42"/>
          <p:cNvPicPr preferRelativeResize="0"/>
          <p:nvPr/>
        </p:nvPicPr>
        <p:blipFill rotWithShape="1">
          <a:blip r:embed="rId3">
            <a:alphaModFix/>
          </a:blip>
          <a:srcRect b="-13986" l="0" r="-9277" t="0"/>
          <a:stretch/>
        </p:blipFill>
        <p:spPr>
          <a:xfrm>
            <a:off x="832250" y="157302"/>
            <a:ext cx="3185176" cy="3264924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29" name="Google Shape;329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7399" y="3180625"/>
            <a:ext cx="6533024" cy="289285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30" name="Google Shape;330;p42"/>
          <p:cNvSpPr/>
          <p:nvPr/>
        </p:nvSpPr>
        <p:spPr>
          <a:xfrm>
            <a:off x="716900" y="2610650"/>
            <a:ext cx="879300" cy="8115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42"/>
          <p:cNvSpPr/>
          <p:nvPr/>
        </p:nvSpPr>
        <p:spPr>
          <a:xfrm flipH="1" rot="10800000">
            <a:off x="832250" y="3692800"/>
            <a:ext cx="1284900" cy="1420200"/>
          </a:xfrm>
          <a:prstGeom prst="bentArrow">
            <a:avLst>
              <a:gd fmla="val 25000" name="adj1"/>
              <a:gd fmla="val 25000" name="adj2"/>
              <a:gd fmla="val 25000" name="adj3"/>
              <a:gd fmla="val 43750" name="adj4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42"/>
          <p:cNvSpPr txBox="1"/>
          <p:nvPr/>
        </p:nvSpPr>
        <p:spPr>
          <a:xfrm>
            <a:off x="4301475" y="689850"/>
            <a:ext cx="4084800" cy="114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rgbClr val="FF0000"/>
                </a:solidFill>
                <a:latin typeface="Rambla"/>
                <a:ea typeface="Rambla"/>
                <a:cs typeface="Rambla"/>
                <a:sym typeface="Rambla"/>
              </a:rPr>
              <a:t>Be sure to check out the analytics for the posts that you share on LI</a:t>
            </a:r>
            <a:endParaRPr b="1" sz="2100">
              <a:solidFill>
                <a:srgbClr val="FF0000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43"/>
          <p:cNvSpPr txBox="1"/>
          <p:nvPr>
            <p:ph idx="1" type="body"/>
          </p:nvPr>
        </p:nvSpPr>
        <p:spPr>
          <a:xfrm>
            <a:off x="457200" y="1481328"/>
            <a:ext cx="8229600" cy="45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51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50"/>
              <a:buChar char="●"/>
            </a:pPr>
            <a:r>
              <a:rPr lang="en-US" sz="2100">
                <a:solidFill>
                  <a:schemeClr val="dk1"/>
                </a:solidFill>
              </a:rPr>
              <a:t>Costs about $30 a month</a:t>
            </a:r>
            <a:endParaRPr sz="2150">
              <a:solidFill>
                <a:srgbClr val="111111"/>
              </a:solidFill>
              <a:highlight>
                <a:srgbClr val="FFFFFF"/>
              </a:highlight>
            </a:endParaRPr>
          </a:p>
          <a:p>
            <a:pPr indent="-3651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50"/>
              <a:buChar char="●"/>
            </a:pPr>
            <a:r>
              <a:rPr lang="en-US" sz="2150">
                <a:solidFill>
                  <a:srgbClr val="111111"/>
                </a:solidFill>
                <a:highlight>
                  <a:srgbClr val="FFFFFF"/>
                </a:highlight>
              </a:rPr>
              <a:t>Every account receives one month for free. </a:t>
            </a:r>
            <a:r>
              <a:rPr lang="en-US" sz="2150">
                <a:solidFill>
                  <a:srgbClr val="111111"/>
                </a:solidFill>
                <a:highlight>
                  <a:schemeClr val="lt1"/>
                </a:highlight>
              </a:rPr>
              <a:t>Virtual credit cards (links at the end) allow you to avoid tracking the 30 days</a:t>
            </a:r>
            <a:endParaRPr sz="2150">
              <a:solidFill>
                <a:srgbClr val="111111"/>
              </a:solidFill>
              <a:highlight>
                <a:srgbClr val="FFFFFF"/>
              </a:highlight>
            </a:endParaRPr>
          </a:p>
          <a:p>
            <a:pPr indent="-3651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50"/>
              <a:buChar char="●"/>
            </a:pPr>
            <a:r>
              <a:rPr lang="en-US" sz="2150">
                <a:solidFill>
                  <a:srgbClr val="111111"/>
                </a:solidFill>
                <a:highlight>
                  <a:srgbClr val="FFFFFF"/>
                </a:highlight>
              </a:rPr>
              <a:t>Every account can get one month free. Virtual credit cards (links at the end) allow you to avoid tracking</a:t>
            </a:r>
            <a:endParaRPr sz="2150">
              <a:solidFill>
                <a:srgbClr val="111111"/>
              </a:solidFill>
              <a:highlight>
                <a:srgbClr val="FFFFFF"/>
              </a:highlight>
            </a:endParaRPr>
          </a:p>
          <a:p>
            <a:pPr indent="-3651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50"/>
              <a:buChar char="●"/>
            </a:pPr>
            <a:r>
              <a:rPr lang="en-US" sz="2150">
                <a:solidFill>
                  <a:srgbClr val="111111"/>
                </a:solidFill>
                <a:highlight>
                  <a:srgbClr val="FFFFFF"/>
                </a:highlight>
              </a:rPr>
              <a:t>LinkedIn Learning (formerly Linda.com) is fabulous; amazing courses; completion of courses shows on your profile</a:t>
            </a:r>
            <a:endParaRPr sz="2150">
              <a:solidFill>
                <a:srgbClr val="111111"/>
              </a:solidFill>
              <a:highlight>
                <a:srgbClr val="FFFFFF"/>
              </a:highlight>
            </a:endParaRPr>
          </a:p>
          <a:p>
            <a:pPr indent="-3651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50"/>
              <a:buChar char="●"/>
            </a:pPr>
            <a:r>
              <a:rPr lang="en-US" sz="2150">
                <a:solidFill>
                  <a:srgbClr val="111111"/>
                </a:solidFill>
                <a:highlight>
                  <a:srgbClr val="FFFFFF"/>
                </a:highlight>
              </a:rPr>
              <a:t>Prestige of a paid account on your profile</a:t>
            </a:r>
            <a:endParaRPr sz="2150">
              <a:solidFill>
                <a:srgbClr val="11111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Benefits of Premium LinkedIn</a:t>
            </a:r>
            <a:endParaRPr sz="2150">
              <a:solidFill>
                <a:srgbClr val="111111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 sz="2900"/>
          </a:p>
        </p:txBody>
      </p:sp>
      <p:sp>
        <p:nvSpPr>
          <p:cNvPr id="339" name="Google Shape;339;p4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Premium Version of LinkedIn | To buy or not?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44"/>
          <p:cNvSpPr txBox="1"/>
          <p:nvPr>
            <p:ph type="ctrTitle"/>
          </p:nvPr>
        </p:nvSpPr>
        <p:spPr>
          <a:xfrm>
            <a:off x="685800" y="1752601"/>
            <a:ext cx="7772400" cy="182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Rambla"/>
              <a:buNone/>
            </a:pPr>
            <a:r>
              <a:rPr b="1" lang="en-US" sz="4800">
                <a:solidFill>
                  <a:schemeClr val="dk2"/>
                </a:solidFill>
              </a:rPr>
              <a:t>Twitter</a:t>
            </a:r>
            <a:endParaRPr b="1" sz="48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Rambla"/>
              <a:buNone/>
            </a:pPr>
            <a:r>
              <a:t/>
            </a:r>
            <a:endParaRPr b="1" sz="4800">
              <a:solidFill>
                <a:schemeClr val="dk2"/>
              </a:solidFill>
            </a:endParaRPr>
          </a:p>
        </p:txBody>
      </p:sp>
      <p:sp>
        <p:nvSpPr>
          <p:cNvPr id="346" name="Google Shape;346;p44"/>
          <p:cNvSpPr txBox="1"/>
          <p:nvPr>
            <p:ph idx="1" type="subTitle"/>
          </p:nvPr>
        </p:nvSpPr>
        <p:spPr>
          <a:xfrm>
            <a:off x="685800" y="3611607"/>
            <a:ext cx="7772400" cy="119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45"/>
          <p:cNvSpPr txBox="1"/>
          <p:nvPr>
            <p:ph idx="1" type="body"/>
          </p:nvPr>
        </p:nvSpPr>
        <p:spPr>
          <a:xfrm>
            <a:off x="457200" y="1481328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Twitter is popular among those under 50. You give the impression of being tech savvy.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ompanies are on Twitter, tweeting opportunities &amp; updates on their products and services, which could alert you to their needs. 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1056" lvl="0" marL="36576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"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64160" lvl="0" marL="365760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904"/>
              <a:buFont typeface="Noto Symbol"/>
              <a:buChar char="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Job search experts are on Twitter, tweeting valuable (and free!) information that can help you. 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64160" lvl="0" marL="365760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904"/>
              <a:buFont typeface="Noto Symbol"/>
              <a:buChar char="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They’re all active on Twitter. You should be, too. </a:t>
            </a:r>
            <a:endParaRPr/>
          </a:p>
          <a:p>
            <a:pPr indent="-147573" lvl="0" marL="365760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ymbol"/>
              <a:buNone/>
            </a:pPr>
            <a:r>
              <a:t/>
            </a:r>
            <a:endParaRPr b="0" i="0" sz="2700" u="none" cap="none" strike="noStrike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352" name="Google Shape;352;p4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Rambla"/>
              <a:buNone/>
            </a:pPr>
            <a:r>
              <a:rPr b="1" i="0" lang="en-US" sz="4100" u="none" cap="none" strike="noStrike">
                <a:solidFill>
                  <a:schemeClr val="dk2"/>
                </a:solidFill>
              </a:rPr>
              <a:t>Why </a:t>
            </a:r>
            <a:r>
              <a:rPr b="1" lang="en-US" sz="4100">
                <a:solidFill>
                  <a:schemeClr val="dk2"/>
                </a:solidFill>
              </a:rPr>
              <a:t>Be on </a:t>
            </a:r>
            <a:r>
              <a:rPr b="1" i="0" lang="en-US" sz="4100" u="none" cap="none" strike="noStrike">
                <a:solidFill>
                  <a:schemeClr val="dk2"/>
                </a:solidFill>
              </a:rPr>
              <a:t>Twitter?</a:t>
            </a:r>
            <a:endParaRPr b="1" i="0" sz="4100" u="none" cap="none" strike="noStrike">
              <a:solidFill>
                <a:schemeClr val="dk2"/>
              </a:solidFill>
            </a:endParaRPr>
          </a:p>
        </p:txBody>
      </p:sp>
      <p:pic>
        <p:nvPicPr>
          <p:cNvPr descr="Twitter.png" id="353" name="Google Shape;353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47675" y="5461674"/>
            <a:ext cx="1396325" cy="139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46"/>
          <p:cNvSpPr txBox="1"/>
          <p:nvPr>
            <p:ph idx="1" type="body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When leveraged in a professional manner (not merely random conversation), 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Twitter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 cast a far-reaching net by expanding your network</a:t>
            </a:r>
            <a:endParaRPr/>
          </a:p>
          <a:p>
            <a:pPr indent="-4064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osition your personal brand of “you”</a:t>
            </a:r>
            <a:endParaRPr/>
          </a:p>
          <a:p>
            <a:pPr indent="-4064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uild visibility and create value to employers</a:t>
            </a:r>
            <a:endParaRPr/>
          </a:p>
          <a:p>
            <a:pPr indent="-4064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etweet hiring decision makers at your target companies</a:t>
            </a:r>
            <a:endParaRPr/>
          </a:p>
          <a:p>
            <a:pPr indent="-4064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etweet thought leaders in your industr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/>
          </a:p>
          <a:p>
            <a:pPr indent="-147573" lvl="0" marL="36576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ymbol"/>
              <a:buNone/>
            </a:pPr>
            <a:r>
              <a:t/>
            </a:r>
            <a:endParaRPr b="0" i="0" sz="2700" u="none" cap="none" strike="noStrike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359" name="Google Shape;359;p4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Rambla"/>
              <a:buNone/>
            </a:pPr>
            <a:r>
              <a:rPr b="1" lang="en-US" sz="3600">
                <a:solidFill>
                  <a:schemeClr val="dk2"/>
                </a:solidFill>
              </a:rPr>
              <a:t>What Can </a:t>
            </a:r>
            <a:r>
              <a:rPr b="1" i="0" lang="en-US" sz="3600" u="none" cap="none" strike="noStrike">
                <a:solidFill>
                  <a:schemeClr val="dk2"/>
                </a:solidFill>
              </a:rPr>
              <a:t>Twitter </a:t>
            </a:r>
            <a:r>
              <a:rPr b="1" lang="en-US" sz="3600">
                <a:solidFill>
                  <a:schemeClr val="dk2"/>
                </a:solidFill>
              </a:rPr>
              <a:t>D</a:t>
            </a:r>
            <a:r>
              <a:rPr b="1" i="0" lang="en-US" sz="3600" u="none" cap="none" strike="noStrike">
                <a:solidFill>
                  <a:schemeClr val="dk2"/>
                </a:solidFill>
              </a:rPr>
              <a:t>o </a:t>
            </a:r>
            <a:r>
              <a:rPr b="1" lang="en-US" sz="3600">
                <a:solidFill>
                  <a:schemeClr val="dk2"/>
                </a:solidFill>
              </a:rPr>
              <a:t>F</a:t>
            </a:r>
            <a:r>
              <a:rPr b="1" i="0" lang="en-US" sz="3600" u="none" cap="none" strike="noStrike">
                <a:solidFill>
                  <a:schemeClr val="dk2"/>
                </a:solidFill>
              </a:rPr>
              <a:t>or </a:t>
            </a:r>
            <a:r>
              <a:rPr b="1" lang="en-US" sz="3600">
                <a:solidFill>
                  <a:schemeClr val="dk2"/>
                </a:solidFill>
              </a:rPr>
              <a:t>Y</a:t>
            </a:r>
            <a:r>
              <a:rPr b="1" i="0" lang="en-US" sz="3600" u="none" cap="none" strike="noStrike">
                <a:solidFill>
                  <a:schemeClr val="dk2"/>
                </a:solidFill>
              </a:rPr>
              <a:t>ou?</a:t>
            </a:r>
            <a:endParaRPr b="1" i="0" sz="3600" u="none" cap="none" strike="noStrike">
              <a:solidFill>
                <a:schemeClr val="dk2"/>
              </a:solidFill>
            </a:endParaRPr>
          </a:p>
        </p:txBody>
      </p:sp>
      <p:pic>
        <p:nvPicPr>
          <p:cNvPr descr="Twitter.png" id="360" name="Google Shape;360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2100" y="5116800"/>
            <a:ext cx="1475575" cy="147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47"/>
          <p:cNvSpPr txBox="1"/>
          <p:nvPr>
            <p:ph idx="1" type="body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64160" lvl="0" marL="36576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ymbol"/>
              <a:buChar char=""/>
            </a:pPr>
            <a:r>
              <a:rPr b="0" i="0" lang="en-US" sz="27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Create a Twitter Username (@Name)-keep it professional</a:t>
            </a:r>
            <a:endParaRPr sz="2700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-264160" lvl="0" marL="365760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ymbol"/>
              <a:buChar char=""/>
            </a:pPr>
            <a:r>
              <a:rPr b="0" i="0" lang="en-US" sz="27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Bio - relevant, keyword-rich information, add your LinkedIn URL (160 characters)</a:t>
            </a:r>
            <a:endParaRPr b="0" i="0" sz="2700" u="none" cap="none" strike="noStrike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-319024" lvl="0" marL="36576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Rambla"/>
              <a:buChar char=""/>
            </a:pPr>
            <a:r>
              <a:rPr lang="en-US" sz="270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Pin a tweet</a:t>
            </a:r>
            <a:endParaRPr sz="2700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-319024" lvl="0" marL="36576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Rambla"/>
              <a:buChar char=""/>
            </a:pPr>
            <a:r>
              <a:t/>
            </a:r>
            <a:endParaRPr sz="2700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-264160" lvl="0" marL="365760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ymbol"/>
              <a:buChar char=""/>
            </a:pPr>
            <a:r>
              <a:rPr b="0" i="0" lang="en-US" sz="27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Watch and read what others are tweeting</a:t>
            </a:r>
            <a:endParaRPr b="0" i="0" sz="2700" u="none" cap="none" strike="noStrike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-319024" lvl="0" marL="36576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Rambla"/>
              <a:buChar char=""/>
            </a:pPr>
            <a:r>
              <a:rPr b="0" i="0" lang="en-US" sz="27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Start to follow people of interest</a:t>
            </a:r>
            <a:endParaRPr/>
          </a:p>
          <a:p>
            <a:pPr indent="-264160" lvl="0" marL="365760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ymbol"/>
              <a:buChar char=""/>
            </a:pPr>
            <a:r>
              <a:rPr b="0" i="0" lang="en-US" sz="27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Start to follow companies of interest     </a:t>
            </a:r>
            <a:endParaRPr/>
          </a:p>
          <a:p>
            <a:pPr indent="-264160" lvl="0" marL="365760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ymbol"/>
              <a:buChar char=""/>
            </a:pPr>
            <a:r>
              <a:rPr b="0" i="0" lang="en-US" sz="27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Retweet relevant tweets</a:t>
            </a:r>
            <a:endParaRPr/>
          </a:p>
          <a:p>
            <a:pPr indent="-147573" lvl="0" marL="365760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ymbol"/>
              <a:buNone/>
            </a:pPr>
            <a:r>
              <a:t/>
            </a:r>
            <a:endParaRPr b="0" i="0" sz="2700" u="none" cap="none" strike="noStrike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366" name="Google Shape;366;p4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Rambla"/>
              <a:buNone/>
            </a:pPr>
            <a:r>
              <a:rPr b="1" i="0" lang="en-US" sz="4100" u="none" cap="none" strike="noStrike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rPr>
              <a:t>How To Start Using Twitter</a:t>
            </a:r>
            <a:endParaRPr b="1" i="0" sz="4100" u="none" cap="none" strike="noStrike">
              <a:solidFill>
                <a:schemeClr val="dk2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pic>
        <p:nvPicPr>
          <p:cNvPr descr="Twitter.png" id="367" name="Google Shape;367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09600" y="5234300"/>
            <a:ext cx="1358075" cy="1358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48"/>
          <p:cNvSpPr txBox="1"/>
          <p:nvPr>
            <p:ph idx="1" type="body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64160" lvl="0" marL="36576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ymbol"/>
              <a:buChar char=""/>
            </a:pPr>
            <a:r>
              <a:rPr b="0" i="0" lang="en-US" sz="27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Use </a:t>
            </a:r>
            <a:r>
              <a:rPr lang="en-US" sz="270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2</a:t>
            </a:r>
            <a:r>
              <a:rPr b="0" i="0" lang="en-US" sz="27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00 characters per tweet to increase the retweets of your message (limit </a:t>
            </a:r>
            <a:r>
              <a:rPr lang="en-US" sz="270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280 characters</a:t>
            </a:r>
            <a:r>
              <a:rPr b="0" i="0" lang="en-US" sz="27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)</a:t>
            </a:r>
            <a:endParaRPr b="0" i="0" sz="2700" u="none" cap="none" strike="noStrike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-264160" lvl="0" marL="365760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ymbol"/>
              <a:buChar char=""/>
            </a:pPr>
            <a:r>
              <a:rPr b="0" i="0" lang="en-US" sz="27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Use links to a photo, article, video, blog – extension of your message (use a URL shortener)</a:t>
            </a:r>
            <a:endParaRPr/>
          </a:p>
          <a:p>
            <a:pPr indent="-264160" lvl="0" marL="365760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ymbol"/>
              <a:buChar char=""/>
            </a:pPr>
            <a:r>
              <a:rPr b="0" i="0" lang="en-US" sz="27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Use hashtags (#keyword) to increase visibility</a:t>
            </a:r>
            <a:endParaRPr/>
          </a:p>
          <a:p>
            <a:pPr indent="-264160" lvl="0" marL="365760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ymbol"/>
              <a:buChar char=""/>
            </a:pPr>
            <a:r>
              <a:rPr b="0" i="0" lang="en-US" sz="27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Capture reader’s interest using a question</a:t>
            </a:r>
            <a:endParaRPr/>
          </a:p>
          <a:p>
            <a:pPr indent="-264160" lvl="0" marL="365760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ymbol"/>
              <a:buChar char=""/>
            </a:pPr>
            <a:r>
              <a:rPr b="0" i="0" lang="en-US" sz="27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Ask for help</a:t>
            </a:r>
            <a:endParaRPr/>
          </a:p>
          <a:p>
            <a:pPr indent="-264160" lvl="0" marL="365760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ymbol"/>
              <a:buChar char=""/>
            </a:pPr>
            <a:r>
              <a:rPr b="0" i="0" lang="en-US" sz="27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Be </a:t>
            </a:r>
            <a:r>
              <a:rPr lang="en-US" sz="270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personable</a:t>
            </a:r>
            <a:r>
              <a:rPr b="0" i="0" lang="en-US" sz="27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/original</a:t>
            </a:r>
            <a:endParaRPr/>
          </a:p>
          <a:p>
            <a:pPr indent="-147573" lvl="0" marL="365760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ymbol"/>
              <a:buNone/>
            </a:pPr>
            <a:r>
              <a:t/>
            </a:r>
            <a:endParaRPr b="0" i="0" sz="2700" u="none" cap="none" strike="noStrike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-147573" lvl="0" marL="365760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ymbol"/>
              <a:buNone/>
            </a:pPr>
            <a:r>
              <a:t/>
            </a:r>
            <a:endParaRPr b="0" i="0" sz="2700" u="none" cap="none" strike="noStrike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373" name="Google Shape;373;p4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Rambla"/>
              <a:buNone/>
            </a:pPr>
            <a:r>
              <a:rPr b="1" lang="en-US" sz="3600">
                <a:solidFill>
                  <a:schemeClr val="dk2"/>
                </a:solidFill>
              </a:rPr>
              <a:t>Fundamentals of a </a:t>
            </a:r>
            <a:r>
              <a:rPr b="1" i="0" lang="en-US" sz="3600" u="none" cap="none" strike="noStrike">
                <a:solidFill>
                  <a:schemeClr val="dk2"/>
                </a:solidFill>
              </a:rPr>
              <a:t>Tweet</a:t>
            </a:r>
            <a:endParaRPr b="1" i="0" sz="3600" u="none" cap="none" strike="noStrike">
              <a:solidFill>
                <a:schemeClr val="dk2"/>
              </a:solidFill>
            </a:endParaRPr>
          </a:p>
        </p:txBody>
      </p:sp>
      <p:pic>
        <p:nvPicPr>
          <p:cNvPr descr="Twitter.png" id="374" name="Google Shape;374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68875" y="3976225"/>
            <a:ext cx="2031075" cy="203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49"/>
          <p:cNvSpPr txBox="1"/>
          <p:nvPr>
            <p:ph idx="1" type="body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64160" lvl="0" marL="36576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ymbol"/>
              <a:buChar char=""/>
            </a:pPr>
            <a:r>
              <a:rPr b="0" i="0" lang="en-US" sz="27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You need to contribute – tweet daily and on-topic</a:t>
            </a:r>
            <a:endParaRPr b="0" i="0" sz="2700" u="none" cap="none" strike="noStrike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-319024" lvl="0" marL="36576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Rambla"/>
              <a:buChar char=""/>
            </a:pPr>
            <a:r>
              <a:t/>
            </a:r>
            <a:endParaRPr sz="2700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-264160" lvl="0" marL="365760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ymbol"/>
              <a:buChar char=""/>
            </a:pPr>
            <a:r>
              <a:rPr b="0" i="0" lang="en-US" sz="27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Make your tweets keyword-rich | Include #</a:t>
            </a:r>
            <a:endParaRPr b="0" i="0" sz="2700" u="none" cap="none" strike="noStrike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-319024" lvl="0" marL="36576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Rambla"/>
              <a:buChar char=""/>
            </a:pPr>
            <a:r>
              <a:t/>
            </a:r>
            <a:endParaRPr sz="2700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-264160" lvl="0" marL="365760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ymbol"/>
              <a:buChar char=""/>
            </a:pPr>
            <a:r>
              <a:rPr b="0" i="0" lang="en-US" sz="27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Create lists to organize accounts</a:t>
            </a:r>
            <a:endParaRPr b="0" i="0" sz="2700" u="none" cap="none" strike="noStrike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-319024" lvl="0" marL="36576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Rambla"/>
              <a:buChar char=""/>
            </a:pPr>
            <a:r>
              <a:t/>
            </a:r>
            <a:endParaRPr sz="2700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-264160" lvl="0" marL="365760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ymbol"/>
              <a:buChar char=""/>
            </a:pPr>
            <a:r>
              <a:rPr b="0" i="0" lang="en-US" sz="27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Reciprocate</a:t>
            </a:r>
            <a:endParaRPr b="0" i="0" sz="2700" u="none" cap="none" strike="noStrike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-319024" lvl="0" marL="36576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Rambla"/>
              <a:buChar char=""/>
            </a:pPr>
            <a:r>
              <a:t/>
            </a:r>
            <a:endParaRPr sz="2700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-264160" lvl="0" marL="365760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ymbol"/>
              <a:buChar char=""/>
            </a:pPr>
            <a:r>
              <a:rPr b="0" i="0" lang="en-US" sz="27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Be consistent – don’t overloa</a:t>
            </a:r>
            <a:r>
              <a:rPr lang="en-US" sz="270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d</a:t>
            </a:r>
            <a:endParaRPr/>
          </a:p>
          <a:p>
            <a:pPr indent="-8128" lvl="0" marL="109728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None/>
            </a:pPr>
            <a:r>
              <a:t/>
            </a:r>
            <a:endParaRPr b="0" i="0" sz="2700" u="none" cap="none" strike="noStrike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-147573" lvl="0" marL="365760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ymbol"/>
              <a:buNone/>
            </a:pPr>
            <a:r>
              <a:t/>
            </a:r>
            <a:endParaRPr b="0" i="0" sz="2700" u="none" cap="none" strike="noStrike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-147573" lvl="0" marL="365760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ymbol"/>
              <a:buNone/>
            </a:pPr>
            <a:r>
              <a:t/>
            </a:r>
            <a:endParaRPr b="0" i="0" sz="2700" u="none" cap="none" strike="noStrike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380" name="Google Shape;380;p4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Rambla"/>
              <a:buNone/>
            </a:pPr>
            <a:r>
              <a:rPr b="1" i="0" lang="en-US" sz="4100" u="none" cap="none" strike="noStrike">
                <a:solidFill>
                  <a:schemeClr val="dk2"/>
                </a:solidFill>
              </a:rPr>
              <a:t>How to Tweet?</a:t>
            </a:r>
            <a:endParaRPr b="1" i="0" sz="4100" u="none" cap="none" strike="noStrike">
              <a:solidFill>
                <a:schemeClr val="dk2"/>
              </a:solidFill>
            </a:endParaRPr>
          </a:p>
        </p:txBody>
      </p:sp>
      <p:pic>
        <p:nvPicPr>
          <p:cNvPr descr="Twitter.png" id="381" name="Google Shape;381;p49"/>
          <p:cNvPicPr preferRelativeResize="0"/>
          <p:nvPr/>
        </p:nvPicPr>
        <p:blipFill rotWithShape="1">
          <a:blip r:embed="rId3">
            <a:alphaModFix/>
          </a:blip>
          <a:srcRect b="3129" l="0" r="0" t="-3130"/>
          <a:stretch/>
        </p:blipFill>
        <p:spPr>
          <a:xfrm>
            <a:off x="6602350" y="3760150"/>
            <a:ext cx="2084450" cy="2084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50"/>
          <p:cNvSpPr txBox="1"/>
          <p:nvPr>
            <p:ph idx="1" type="body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Marketing Pill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Follow 15 people a day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Unfollow 15 people a day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Retweet 5 posts a day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Engage with influencers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Help other people | They will help you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1056" lvl="0" marL="36576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"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Include 2 hashtags in each post</a:t>
            </a:r>
            <a:endParaRPr/>
          </a:p>
          <a:p>
            <a:pPr indent="-147573" lvl="0" marL="365760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ymbol"/>
              <a:buNone/>
            </a:pPr>
            <a:r>
              <a:t/>
            </a:r>
            <a:endParaRPr b="0" i="0" sz="2700" u="none" cap="none" strike="noStrike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387" name="Google Shape;387;p5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Rambla"/>
              <a:buNone/>
            </a:pPr>
            <a:r>
              <a:rPr b="1" lang="en-US" sz="4100">
                <a:solidFill>
                  <a:schemeClr val="dk2"/>
                </a:solidFill>
              </a:rPr>
              <a:t> How to grow your following</a:t>
            </a:r>
            <a:endParaRPr b="1" i="0" sz="4100" u="none" cap="none" strike="noStrike">
              <a:solidFill>
                <a:schemeClr val="dk2"/>
              </a:solidFill>
            </a:endParaRPr>
          </a:p>
        </p:txBody>
      </p:sp>
      <p:pic>
        <p:nvPicPr>
          <p:cNvPr descr="Twitter.png" id="388" name="Google Shape;388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47675" y="5461674"/>
            <a:ext cx="1396325" cy="139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Google Shape;394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333125"/>
            <a:ext cx="8839201" cy="386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6"/>
          <p:cNvSpPr txBox="1"/>
          <p:nvPr>
            <p:ph idx="1" type="body"/>
          </p:nvPr>
        </p:nvSpPr>
        <p:spPr>
          <a:xfrm>
            <a:off x="457200" y="1481328"/>
            <a:ext cx="8229600" cy="45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1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3" name="Google Shape;13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52"/>
          <p:cNvSpPr txBox="1"/>
          <p:nvPr>
            <p:ph type="ctrTitle"/>
          </p:nvPr>
        </p:nvSpPr>
        <p:spPr>
          <a:xfrm>
            <a:off x="685800" y="1752601"/>
            <a:ext cx="7772400" cy="182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Rambla"/>
              <a:buNone/>
            </a:pPr>
            <a:r>
              <a:rPr b="1" lang="en-US" sz="4800">
                <a:solidFill>
                  <a:schemeClr val="dk2"/>
                </a:solidFill>
              </a:rPr>
              <a:t>Best Practices</a:t>
            </a:r>
            <a:endParaRPr b="1" sz="4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" name="Google Shape;406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0200" y="1839375"/>
            <a:ext cx="5715000" cy="381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54"/>
          <p:cNvSpPr txBox="1"/>
          <p:nvPr>
            <p:ph idx="1" type="body"/>
          </p:nvPr>
        </p:nvSpPr>
        <p:spPr>
          <a:xfrm>
            <a:off x="457200" y="1481328"/>
            <a:ext cx="8229600" cy="45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Consider </a:t>
            </a:r>
            <a:endParaRPr sz="2700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-319024" lvl="0" marL="36576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Rambla"/>
              <a:buChar char="●"/>
            </a:pPr>
            <a:r>
              <a:rPr lang="en-US" sz="2700">
                <a:solidFill>
                  <a:schemeClr val="dk1"/>
                </a:solidFill>
              </a:rPr>
              <a:t>U</a:t>
            </a:r>
            <a:r>
              <a:rPr lang="en-US" sz="270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sing the same profile photo on all channels.</a:t>
            </a:r>
            <a:endParaRPr sz="2700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-319024" lvl="0" marL="36576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Rambla"/>
              <a:buChar char="●"/>
            </a:pPr>
            <a:r>
              <a:rPr lang="en-US" sz="2700">
                <a:solidFill>
                  <a:schemeClr val="dk1"/>
                </a:solidFill>
              </a:rPr>
              <a:t>T</a:t>
            </a:r>
            <a:r>
              <a:rPr lang="en-US" sz="270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he same key words &amp; hashtags</a:t>
            </a:r>
            <a:endParaRPr sz="2700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-319024" lvl="0" marL="36576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Rambla"/>
              <a:buChar char="●"/>
            </a:pPr>
            <a:r>
              <a:rPr lang="en-US" sz="2700">
                <a:solidFill>
                  <a:schemeClr val="dk1"/>
                </a:solidFill>
              </a:rPr>
              <a:t>S</a:t>
            </a:r>
            <a:r>
              <a:rPr lang="en-US" sz="270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haring content that reinforces your brand</a:t>
            </a:r>
            <a:endParaRPr sz="2700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-319024" lvl="0" marL="36576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Rambla"/>
              <a:buChar char="●"/>
            </a:pPr>
            <a:r>
              <a:rPr lang="en-US" sz="2700">
                <a:solidFill>
                  <a:schemeClr val="dk1"/>
                </a:solidFill>
              </a:rPr>
              <a:t>E</a:t>
            </a:r>
            <a:r>
              <a:rPr lang="en-US" sz="270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ncouraging people who share your focus</a:t>
            </a:r>
            <a:endParaRPr sz="2700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-319024" lvl="0" marL="36576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Rambla"/>
              <a:buChar char="●"/>
            </a:pPr>
            <a:r>
              <a:rPr lang="en-US" sz="2700">
                <a:solidFill>
                  <a:schemeClr val="dk1"/>
                </a:solidFill>
              </a:rPr>
              <a:t>B</a:t>
            </a:r>
            <a:r>
              <a:rPr lang="en-US" sz="270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e observant</a:t>
            </a:r>
            <a:endParaRPr sz="2700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0" lvl="0" marL="36576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3" name="Google Shape;413;p5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Rambla"/>
              <a:buNone/>
            </a:pPr>
            <a:r>
              <a:rPr b="1" lang="en-US" sz="3600">
                <a:solidFill>
                  <a:schemeClr val="dk2"/>
                </a:solidFill>
              </a:rPr>
              <a:t>Consistency</a:t>
            </a:r>
            <a:endParaRPr b="1" sz="36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14" name="Google Shape;414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58624" y="4207899"/>
            <a:ext cx="2034900" cy="203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55"/>
          <p:cNvSpPr txBox="1"/>
          <p:nvPr>
            <p:ph idx="1" type="body"/>
          </p:nvPr>
        </p:nvSpPr>
        <p:spPr>
          <a:xfrm>
            <a:off x="457200" y="1481325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36576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-257809" lvl="0" marL="36576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36"/>
              <a:buFont typeface="Rambla"/>
              <a:buChar char="●"/>
            </a:pPr>
            <a:r>
              <a:rPr lang="en-US" sz="260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Remove anything potentially negative from all your social media - Facebook, Instagram, Twitter, etc.</a:t>
            </a:r>
            <a:endParaRPr sz="2600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-257809" lvl="0" marL="36576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36"/>
              <a:buFont typeface="Rambla"/>
              <a:buChar char="●"/>
            </a:pPr>
            <a:r>
              <a:rPr i="0" lang="en-US" sz="26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Search yours</a:t>
            </a:r>
            <a:r>
              <a:rPr lang="en-US" sz="260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elf </a:t>
            </a:r>
            <a:r>
              <a:rPr i="0" lang="en-US" sz="26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using multiple search engines (Google.com, Duckduckgo.com, </a:t>
            </a:r>
            <a:r>
              <a:rPr lang="en-US" sz="260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Bing</a:t>
            </a:r>
            <a:r>
              <a:rPr i="0" lang="en-US" sz="26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.com, etc.).</a:t>
            </a:r>
            <a:endParaRPr sz="1300">
              <a:latin typeface="Rambla"/>
              <a:ea typeface="Rambla"/>
              <a:cs typeface="Rambla"/>
              <a:sym typeface="Rambla"/>
            </a:endParaRPr>
          </a:p>
          <a:p>
            <a:pPr indent="-257809" lvl="0" marL="36576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36"/>
              <a:buFont typeface="Rambla"/>
              <a:buChar char="●"/>
            </a:pPr>
            <a:r>
              <a:rPr i="0" lang="en-US" sz="26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How are you doing? Is there anything—old blogs, embarrassing pictures—that you can take down completely?</a:t>
            </a:r>
            <a:endParaRPr sz="2600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-257809" lvl="0" marL="36576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36"/>
              <a:buFont typeface="Rambla"/>
              <a:buChar char="●"/>
            </a:pPr>
            <a:r>
              <a:rPr lang="en-US" sz="260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Be Careful about your connections | Tagging options</a:t>
            </a:r>
            <a:endParaRPr sz="2600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-257809" lvl="0" marL="365760" marR="0" rtl="0" algn="l">
              <a:spcBef>
                <a:spcPts val="1000"/>
              </a:spcBef>
              <a:spcAft>
                <a:spcPts val="1000"/>
              </a:spcAft>
              <a:buClr>
                <a:schemeClr val="accent1"/>
              </a:buClr>
              <a:buSzPts val="1736"/>
              <a:buFont typeface="Rambla"/>
              <a:buChar char="●"/>
            </a:pPr>
            <a:r>
              <a:rPr i="0" lang="en-US" sz="26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Delete or consolidate accounts</a:t>
            </a:r>
            <a:r>
              <a:rPr lang="en-US" sz="260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, remove tags of </a:t>
            </a:r>
            <a:r>
              <a:rPr lang="en-US">
                <a:solidFill>
                  <a:schemeClr val="dk1"/>
                </a:solidFill>
              </a:rPr>
              <a:t>yourself</a:t>
            </a:r>
            <a:r>
              <a:rPr lang="en-US" sz="260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 from friends photos</a:t>
            </a:r>
            <a:r>
              <a:rPr i="0" lang="en-US" sz="26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 </a:t>
            </a:r>
            <a:endParaRPr i="0" sz="2600" u="none" cap="none" strike="noStrike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420" name="Google Shape;420;p5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Rambla"/>
              <a:buNone/>
            </a:pPr>
            <a:r>
              <a:rPr b="1" lang="en-US" sz="4100">
                <a:solidFill>
                  <a:schemeClr val="dk2"/>
                </a:solidFill>
              </a:rPr>
              <a:t>Minimize potential negatives regarding your brand</a:t>
            </a:r>
            <a:endParaRPr b="1" i="0" sz="4100" u="none" cap="none" strike="noStrike">
              <a:solidFill>
                <a:schemeClr val="dk2"/>
              </a:solidFill>
            </a:endParaRPr>
          </a:p>
        </p:txBody>
      </p:sp>
      <p:pic>
        <p:nvPicPr>
          <p:cNvPr id="421" name="Google Shape;421;p55"/>
          <p:cNvPicPr preferRelativeResize="0"/>
          <p:nvPr/>
        </p:nvPicPr>
        <p:blipFill>
          <a:blip r:embed="rId3">
            <a:alphaModFix amt="7000"/>
          </a:blip>
          <a:stretch>
            <a:fillRect/>
          </a:stretch>
        </p:blipFill>
        <p:spPr>
          <a:xfrm>
            <a:off x="5371176" y="1918023"/>
            <a:ext cx="3565476" cy="44547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56"/>
          <p:cNvSpPr txBox="1"/>
          <p:nvPr>
            <p:ph idx="1" type="body"/>
          </p:nvPr>
        </p:nvSpPr>
        <p:spPr>
          <a:xfrm>
            <a:off x="457200" y="1481328"/>
            <a:ext cx="8229600" cy="45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rPr lang="en-US"/>
              <a:t>For LinkedIn and Twitter include up to 3 niche hashtags to to help your posts be found</a:t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rPr lang="en-US"/>
              <a:t>Resource for finding trending </a:t>
            </a:r>
            <a:r>
              <a:rPr lang="en-US"/>
              <a:t>hashtags</a:t>
            </a:r>
            <a:r>
              <a:rPr lang="en-US"/>
              <a:t> for your topic: </a:t>
            </a:r>
            <a:r>
              <a:rPr b="1" lang="en-US"/>
              <a:t>all-hashtag.com</a:t>
            </a:r>
            <a:endParaRPr b="1"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8" name="Google Shape;428;p5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Use #Hashtags</a:t>
            </a:r>
            <a:endParaRPr/>
          </a:p>
        </p:txBody>
      </p:sp>
      <p:pic>
        <p:nvPicPr>
          <p:cNvPr id="429" name="Google Shape;429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750" y="3845475"/>
            <a:ext cx="8071097" cy="3394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57"/>
          <p:cNvSpPr txBox="1"/>
          <p:nvPr>
            <p:ph idx="1" type="body"/>
          </p:nvPr>
        </p:nvSpPr>
        <p:spPr>
          <a:xfrm>
            <a:off x="457200" y="1837178"/>
            <a:ext cx="8229600" cy="45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400"/>
              </a:spcBef>
              <a:spcAft>
                <a:spcPts val="0"/>
              </a:spcAft>
              <a:buSzPts val="2400"/>
              <a:buFont typeface="Rambla"/>
              <a:buAutoNum type="arabicPeriod"/>
            </a:pPr>
            <a:r>
              <a:rPr lang="en-US" sz="2400">
                <a:latin typeface="Rambla"/>
                <a:ea typeface="Rambla"/>
                <a:cs typeface="Rambla"/>
                <a:sym typeface="Rambla"/>
              </a:rPr>
              <a:t>Political issues &amp; religious posts </a:t>
            </a:r>
            <a:endParaRPr sz="2400"/>
          </a:p>
          <a:p>
            <a:pPr indent="0" lvl="0" marL="45720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-381000" lvl="0" marL="457200" rtl="0" algn="l">
              <a:spcBef>
                <a:spcPts val="400"/>
              </a:spcBef>
              <a:spcAft>
                <a:spcPts val="0"/>
              </a:spcAft>
              <a:buSzPts val="2400"/>
              <a:buFont typeface="Rambla"/>
              <a:buAutoNum type="arabicPeriod"/>
            </a:pPr>
            <a:r>
              <a:rPr lang="en-US" sz="2400">
                <a:latin typeface="Rambla"/>
                <a:ea typeface="Rambla"/>
                <a:cs typeface="Rambla"/>
                <a:sym typeface="Rambla"/>
              </a:rPr>
              <a:t>Videos with improper language</a:t>
            </a:r>
            <a:endParaRPr sz="2400">
              <a:latin typeface="Rambla"/>
              <a:ea typeface="Rambla"/>
              <a:cs typeface="Rambla"/>
              <a:sym typeface="Rambla"/>
            </a:endParaRPr>
          </a:p>
          <a:p>
            <a:pPr indent="0" lvl="0" marL="45720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Rambla"/>
              <a:ea typeface="Rambla"/>
              <a:cs typeface="Rambla"/>
              <a:sym typeface="Rambla"/>
            </a:endParaRPr>
          </a:p>
          <a:p>
            <a:pPr indent="-381000" lvl="0" marL="457200" rtl="0" algn="l">
              <a:spcBef>
                <a:spcPts val="400"/>
              </a:spcBef>
              <a:spcAft>
                <a:spcPts val="0"/>
              </a:spcAft>
              <a:buSzPts val="2400"/>
              <a:buFont typeface="Rambla"/>
              <a:buAutoNum type="arabicPeriod"/>
            </a:pPr>
            <a:r>
              <a:rPr lang="en-US" sz="2400">
                <a:latin typeface="Rambla"/>
                <a:ea typeface="Rambla"/>
                <a:cs typeface="Rambla"/>
                <a:sym typeface="Rambla"/>
              </a:rPr>
              <a:t>Inappropriate photos-excessive drinking, inappropriate language, pola</a:t>
            </a:r>
            <a:r>
              <a:rPr lang="en-US" sz="2400"/>
              <a:t>rizing/</a:t>
            </a:r>
            <a:r>
              <a:rPr lang="en-US" sz="2400"/>
              <a:t>sensitive</a:t>
            </a:r>
            <a:r>
              <a:rPr lang="en-US" sz="2400"/>
              <a:t> topics</a:t>
            </a:r>
            <a:endParaRPr sz="2400">
              <a:latin typeface="Rambla"/>
              <a:ea typeface="Rambla"/>
              <a:cs typeface="Rambla"/>
              <a:sym typeface="Rambla"/>
            </a:endParaRPr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Rambla"/>
              <a:ea typeface="Rambla"/>
              <a:cs typeface="Rambla"/>
              <a:sym typeface="Rambla"/>
            </a:endParaRPr>
          </a:p>
          <a:p>
            <a:pPr indent="-381000" lvl="0" marL="457200" rtl="0" algn="l">
              <a:spcBef>
                <a:spcPts val="400"/>
              </a:spcBef>
              <a:spcAft>
                <a:spcPts val="0"/>
              </a:spcAft>
              <a:buSzPts val="2400"/>
              <a:buFont typeface="Rambla"/>
              <a:buAutoNum type="arabicPeriod"/>
            </a:pPr>
            <a:r>
              <a:rPr lang="en-US" sz="2400">
                <a:latin typeface="Rambla"/>
                <a:ea typeface="Rambla"/>
                <a:cs typeface="Rambla"/>
                <a:sym typeface="Rambla"/>
              </a:rPr>
              <a:t>Anything that could be offensive including hashtags</a:t>
            </a:r>
            <a:endParaRPr sz="2400">
              <a:latin typeface="Rambla"/>
              <a:ea typeface="Rambla"/>
              <a:cs typeface="Rambla"/>
              <a:sym typeface="Rambla"/>
            </a:endParaRPr>
          </a:p>
          <a:p>
            <a:pPr indent="0" lvl="0" marL="45720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457200" lvl="0" marL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800">
                <a:solidFill>
                  <a:schemeClr val="dk1"/>
                </a:solidFill>
              </a:rPr>
              <a:t>If you can’t say something nice, don’t say anything</a:t>
            </a:r>
            <a:endParaRPr b="1" sz="1800"/>
          </a:p>
          <a:p>
            <a:pPr indent="45720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45720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45720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436" name="Google Shape;436;p5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/>
              <a:t>Post/Like Cautiously </a:t>
            </a:r>
            <a:br>
              <a:rPr b="1" lang="en-US" sz="3600"/>
            </a:br>
            <a:r>
              <a:rPr b="1" lang="en-US" sz="3100"/>
              <a:t>(even on your personal social </a:t>
            </a:r>
            <a:r>
              <a:rPr lang="en-US" sz="3100"/>
              <a:t>media like FB &amp; IG)</a:t>
            </a:r>
            <a:endParaRPr b="1" sz="310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58"/>
          <p:cNvSpPr txBox="1"/>
          <p:nvPr>
            <p:ph idx="1" type="body"/>
          </p:nvPr>
        </p:nvSpPr>
        <p:spPr>
          <a:xfrm>
            <a:off x="457200" y="1481328"/>
            <a:ext cx="8229600" cy="45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8128" lvl="0" marL="109728" rtl="0" algn="l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the more reason to follow the networking (online and offline) platinum rule, and network even when you don’t need a job.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Practice “give to get” networking and stay ever-connected to your network.</a:t>
            </a: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Networking is a lifelong exercise.</a:t>
            </a: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47573" lvl="0" marL="36576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" name="Google Shape;443;p5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/>
              <a:t>Networking Platinum Rule</a:t>
            </a:r>
            <a:endParaRPr b="1" sz="3600"/>
          </a:p>
        </p:txBody>
      </p:sp>
      <p:pic>
        <p:nvPicPr>
          <p:cNvPr id="444" name="Google Shape;444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30050" y="4416450"/>
            <a:ext cx="3256751" cy="1715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59"/>
          <p:cNvSpPr txBox="1"/>
          <p:nvPr>
            <p:ph idx="1" type="body"/>
          </p:nvPr>
        </p:nvSpPr>
        <p:spPr>
          <a:xfrm>
            <a:off x="538075" y="1287253"/>
            <a:ext cx="8229600" cy="45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93700" lvl="0" marL="457200" rtl="0" algn="l">
              <a:spcBef>
                <a:spcPts val="400"/>
              </a:spcBef>
              <a:spcAft>
                <a:spcPts val="0"/>
              </a:spcAft>
              <a:buSzPts val="2600"/>
              <a:buFont typeface="Rambla"/>
              <a:buAutoNum type="arabicPeriod"/>
            </a:pPr>
            <a:r>
              <a:rPr lang="en-US"/>
              <a:t>Find your LI Social Selling Index: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https://www.linkedin.com/sales/ssi</a:t>
            </a:r>
            <a:endParaRPr/>
          </a:p>
          <a:p>
            <a:pPr indent="-393700" lvl="0" marL="457200" rtl="0" algn="l">
              <a:spcBef>
                <a:spcPts val="1000"/>
              </a:spcBef>
              <a:spcAft>
                <a:spcPts val="0"/>
              </a:spcAft>
              <a:buSzPts val="2600"/>
              <a:buFont typeface="Rambla"/>
              <a:buAutoNum type="arabicPeriod"/>
            </a:pPr>
            <a:r>
              <a:rPr lang="en-US"/>
              <a:t>Follow LinkedIn News</a:t>
            </a:r>
            <a:endParaRPr/>
          </a:p>
          <a:p>
            <a:pPr indent="-393700" lvl="0" marL="457200" rtl="0" algn="l">
              <a:spcBef>
                <a:spcPts val="1000"/>
              </a:spcBef>
              <a:spcAft>
                <a:spcPts val="0"/>
              </a:spcAft>
              <a:buSzPts val="2600"/>
              <a:buAutoNum type="arabicPeriod"/>
            </a:pPr>
            <a:r>
              <a:rPr lang="en-US"/>
              <a:t>Follow Richmond Biz Sense on LI and Twitter</a:t>
            </a:r>
            <a:endParaRPr/>
          </a:p>
          <a:p>
            <a:pPr indent="-393700" lvl="0" marL="457200" rtl="0" algn="l">
              <a:spcBef>
                <a:spcPts val="1000"/>
              </a:spcBef>
              <a:spcAft>
                <a:spcPts val="0"/>
              </a:spcAft>
              <a:buSzPts val="2600"/>
              <a:buAutoNum type="arabicPeriod"/>
            </a:pPr>
            <a:r>
              <a:rPr lang="en-US"/>
              <a:t>Join LI groups for your industry and:</a:t>
            </a:r>
            <a:endParaRPr/>
          </a:p>
          <a:p>
            <a:pPr indent="-393700" lvl="1" marL="9144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Noto Symbol"/>
              <a:buAutoNum type="alphaLcPeriod"/>
            </a:pPr>
            <a:r>
              <a:rPr b="1" lang="en-US" sz="2600" u="sng">
                <a:solidFill>
                  <a:schemeClr val="hlink"/>
                </a:solidFill>
                <a:hlinkClick r:id="rId4"/>
              </a:rPr>
              <a:t>Career Prospectors</a:t>
            </a:r>
            <a:endParaRPr b="1" sz="2600">
              <a:solidFill>
                <a:schemeClr val="dk1"/>
              </a:solidFill>
            </a:endParaRPr>
          </a:p>
          <a:p>
            <a:pPr indent="-393700" lvl="1" marL="9144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Noto Symbol"/>
              <a:buAutoNum type="alphaLcPeriod"/>
            </a:pPr>
            <a:r>
              <a:rPr b="1" lang="en-US" sz="2600" u="sng">
                <a:solidFill>
                  <a:schemeClr val="hlink"/>
                </a:solidFill>
                <a:hlinkClick r:id="rId5"/>
              </a:rPr>
              <a:t>St. Michael Job Assistance Ministry – JAM</a:t>
            </a:r>
            <a:endParaRPr sz="2600"/>
          </a:p>
          <a:p>
            <a:pPr indent="-393700" lvl="0" marL="4572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600"/>
              <a:buAutoNum type="arabicPeriod"/>
            </a:pPr>
            <a:r>
              <a:rPr lang="en-US"/>
              <a:t>Plan what content you are going to share this week at the peak daily post times. Write at least one engaging post a day</a:t>
            </a:r>
            <a:endParaRPr/>
          </a:p>
          <a:p>
            <a:pPr indent="457200" lvl="0" marL="0" rtl="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/>
          </a:p>
          <a:p>
            <a:pPr indent="45720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45720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45720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451" name="Google Shape;451;p5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Do this today:</a:t>
            </a:r>
            <a:endParaRPr b="1" sz="310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60"/>
          <p:cNvSpPr txBox="1"/>
          <p:nvPr>
            <p:ph idx="1" type="body"/>
          </p:nvPr>
        </p:nvSpPr>
        <p:spPr>
          <a:xfrm>
            <a:off x="457200" y="1481328"/>
            <a:ext cx="8229600" cy="45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64160" lvl="0" marL="365760" rtl="0" algn="l">
              <a:spcBef>
                <a:spcPts val="0"/>
              </a:spcBef>
              <a:spcAft>
                <a:spcPts val="0"/>
              </a:spcAft>
              <a:buSzPts val="1904"/>
              <a:buChar char="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Spend time thinking about what inspires you- a picture, a quote, or a book.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Weave those elements into your profiles with keywords.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1056" lvl="0" marL="36576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"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1056" lvl="0" marL="36576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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Make a concerted effort to have your actions reinforce your brand.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1056" lvl="0" marL="36576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"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8" name="Google Shape;458;p6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4100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rPr>
              <a:t>Branding </a:t>
            </a:r>
            <a:r>
              <a:rPr b="1" lang="en-US" sz="4100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rPr>
              <a:t>Homework</a:t>
            </a:r>
            <a:endParaRPr/>
          </a:p>
        </p:txBody>
      </p:sp>
      <p:pic>
        <p:nvPicPr>
          <p:cNvPr descr="Sunset.jpeg" id="459" name="Google Shape;459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96775" y="5018223"/>
            <a:ext cx="2590175" cy="1614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5" name="Google Shape;465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38725" y="152400"/>
            <a:ext cx="9550951" cy="6770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7"/>
          <p:cNvSpPr txBox="1"/>
          <p:nvPr>
            <p:ph idx="1" type="body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64160" lvl="0" marL="36576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ymbol"/>
              <a:buChar char=""/>
            </a:pPr>
            <a:r>
              <a:rPr b="0" i="0" lang="en-US" sz="27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You’re a brand. I’m a brand. </a:t>
            </a:r>
            <a:endParaRPr b="0" i="0" sz="2700" u="none" cap="none" strike="noStrike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-264160" lvl="0" marL="36576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ymbol"/>
              <a:buChar char=""/>
            </a:pPr>
            <a:r>
              <a:t/>
            </a:r>
            <a:endParaRPr sz="2700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-264160" lvl="0" marL="36576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ymbol"/>
              <a:buChar char=""/>
            </a:pPr>
            <a:r>
              <a:rPr b="0" i="0" lang="en-US" sz="27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We’re all brands, whether we aim to be or not.</a:t>
            </a:r>
            <a:endParaRPr b="0" i="0" sz="2700" u="none" cap="none" strike="noStrike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-319024" lvl="0" marL="36576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Rambla"/>
              <a:buChar char=""/>
            </a:pPr>
            <a:r>
              <a:t/>
            </a:r>
            <a:endParaRPr sz="2700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-147573" lvl="0" marL="365760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ymbol"/>
              <a:buNone/>
            </a:pPr>
            <a:r>
              <a:t/>
            </a:r>
            <a:endParaRPr b="0" i="0" sz="2700" u="none" cap="none" strike="noStrike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139" name="Google Shape;139;p17"/>
          <p:cNvSpPr txBox="1"/>
          <p:nvPr>
            <p:ph type="title"/>
          </p:nvPr>
        </p:nvSpPr>
        <p:spPr>
          <a:xfrm>
            <a:off x="457200" y="228913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Rambla"/>
              <a:buNone/>
            </a:pPr>
            <a:r>
              <a:rPr b="1" i="0" lang="en-US" sz="3600" u="none" cap="none" strike="noStrike">
                <a:solidFill>
                  <a:schemeClr val="dk2"/>
                </a:solidFill>
              </a:rPr>
              <a:t>Personal Brand</a:t>
            </a:r>
            <a:endParaRPr b="1" i="0" sz="3600" u="none" cap="none" strike="noStrike">
              <a:solidFill>
                <a:schemeClr val="dk2"/>
              </a:solidFill>
            </a:endParaRPr>
          </a:p>
        </p:txBody>
      </p:sp>
      <p:pic>
        <p:nvPicPr>
          <p:cNvPr id="140" name="Google Shape;14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06426" y="3187577"/>
            <a:ext cx="2731148" cy="23641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62"/>
          <p:cNvSpPr txBox="1"/>
          <p:nvPr>
            <p:ph idx="1" type="body"/>
          </p:nvPr>
        </p:nvSpPr>
        <p:spPr>
          <a:xfrm>
            <a:off x="457200" y="1481328"/>
            <a:ext cx="8229600" cy="45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chemeClr val="hlink"/>
                </a:solidFill>
                <a:hlinkClick r:id="rId3"/>
              </a:rPr>
              <a:t>How To Find Your SSI LinkedIn Score</a:t>
            </a:r>
            <a:endParaRPr sz="1800">
              <a:solidFill>
                <a:srgbClr val="0000FF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chemeClr val="hlink"/>
                </a:solidFill>
                <a:hlinkClick r:id="rId4"/>
              </a:rPr>
              <a:t>How to Calculate Your Social Selling Index on LinkedIn</a:t>
            </a:r>
            <a:endParaRPr sz="1800">
              <a:solidFill>
                <a:srgbClr val="0000FF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chemeClr val="hlink"/>
                </a:solidFill>
                <a:hlinkClick r:id="rId5"/>
              </a:rPr>
              <a:t>How Many Connections Are Too Many?</a:t>
            </a:r>
            <a:endParaRPr sz="1800">
              <a:solidFill>
                <a:srgbClr val="0000FF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rgbClr val="0000FF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https://www.photofeeler.com</a:t>
            </a:r>
            <a:endParaRPr sz="1800">
              <a:solidFill>
                <a:srgbClr val="0000FF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chemeClr val="hlink"/>
                </a:solidFill>
                <a:hlinkClick r:id="rId7"/>
              </a:rPr>
              <a:t>How The Platinum Rule Trumps The Golden Rule</a:t>
            </a:r>
            <a:endParaRPr sz="1800">
              <a:solidFill>
                <a:srgbClr val="0000FF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chemeClr val="hlink"/>
                </a:solidFill>
                <a:hlinkClick r:id="rId8"/>
              </a:rPr>
              <a:t>Top Social Media Mistakes To Avoid</a:t>
            </a:r>
            <a:endParaRPr sz="2900">
              <a:solidFill>
                <a:srgbClr val="0000FF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u="sng">
                <a:solidFill>
                  <a:schemeClr val="hlink"/>
                </a:solidFill>
                <a:highlight>
                  <a:srgbClr val="FFFFFF"/>
                </a:highlight>
                <a:hlinkClick r:id="rId9"/>
              </a:rPr>
              <a:t>10 Tips To Brand Yourself In the Job Market</a:t>
            </a:r>
            <a:endParaRPr sz="2900">
              <a:solidFill>
                <a:srgbClr val="0000FF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chemeClr val="hlink"/>
                </a:solidFill>
                <a:hlinkClick r:id="rId10"/>
              </a:rPr>
              <a:t>https://privacy.com/</a:t>
            </a:r>
            <a:endParaRPr sz="1800">
              <a:solidFill>
                <a:srgbClr val="0000FF"/>
              </a:solidFill>
            </a:endParaRPr>
          </a:p>
        </p:txBody>
      </p:sp>
      <p:sp>
        <p:nvSpPr>
          <p:cNvPr id="472" name="Google Shape;472;p6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/>
              <a:t>Resources</a:t>
            </a:r>
            <a:endParaRPr b="1" sz="360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63"/>
          <p:cNvSpPr txBox="1"/>
          <p:nvPr>
            <p:ph idx="1" type="body"/>
          </p:nvPr>
        </p:nvSpPr>
        <p:spPr>
          <a:xfrm>
            <a:off x="457325" y="1542150"/>
            <a:ext cx="8229600" cy="446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2400"/>
              <a:t>Leanne Raynor</a:t>
            </a:r>
            <a:endParaRPr sz="2400"/>
          </a:p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2400" u="sng">
                <a:solidFill>
                  <a:schemeClr val="hlink"/>
                </a:solidFill>
                <a:hlinkClick r:id="rId3"/>
              </a:rPr>
              <a:t>leannerva@gmail.com</a:t>
            </a:r>
            <a:endParaRPr sz="2400"/>
          </a:p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2400"/>
              <a:t>(804) 337-0861</a:t>
            </a:r>
            <a:endParaRPr sz="2400"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2400"/>
              <a:t>Thank you for participating!</a:t>
            </a:r>
            <a:endParaRPr sz="2400"/>
          </a:p>
        </p:txBody>
      </p:sp>
      <p:sp>
        <p:nvSpPr>
          <p:cNvPr id="479" name="Google Shape;479;p6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/>
              <a:t>Contact/Questions</a:t>
            </a:r>
            <a:endParaRPr b="1" sz="36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8"/>
          <p:cNvSpPr txBox="1"/>
          <p:nvPr>
            <p:ph idx="1" type="body"/>
          </p:nvPr>
        </p:nvSpPr>
        <p:spPr>
          <a:xfrm>
            <a:off x="457200" y="1481328"/>
            <a:ext cx="8229600" cy="45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64160" lvl="0" marL="365760" rtl="0" algn="l">
              <a:spcBef>
                <a:spcPts val="400"/>
              </a:spcBef>
              <a:spcAft>
                <a:spcPts val="0"/>
              </a:spcAft>
              <a:buSzPts val="1836"/>
              <a:buChar char="●"/>
            </a:pPr>
            <a:r>
              <a:rPr lang="en-US" sz="270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Personal branding  is the process of managing and optimizing the way that you are presented to others and what others think of you.</a:t>
            </a:r>
            <a:endParaRPr sz="2700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-264160" lvl="0" marL="365760" rtl="0" algn="l">
              <a:spcBef>
                <a:spcPts val="1000"/>
              </a:spcBef>
              <a:spcAft>
                <a:spcPts val="0"/>
              </a:spcAft>
              <a:buSzPts val="1836"/>
              <a:buChar char="●"/>
            </a:pPr>
            <a:r>
              <a:rPr lang="en-US" sz="270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Social media is one of the keys (if not the biggest key) to managing your personal brand online.</a:t>
            </a:r>
            <a:endParaRPr sz="2700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-264160" lvl="0" marL="365760" rtl="0" algn="l">
              <a:spcBef>
                <a:spcPts val="1000"/>
              </a:spcBef>
              <a:spcAft>
                <a:spcPts val="0"/>
              </a:spcAft>
              <a:buSzPts val="1836"/>
              <a:buChar char="●"/>
            </a:pPr>
            <a:r>
              <a:rPr lang="en-US" sz="270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What is your online reputation?</a:t>
            </a:r>
            <a:endParaRPr sz="2700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-147573" lvl="0" marL="36576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ymbol"/>
              <a:buNone/>
            </a:pPr>
            <a:r>
              <a:t/>
            </a:r>
            <a:endParaRPr sz="2700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1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latin typeface="Rambla"/>
              <a:ea typeface="Rambla"/>
              <a:cs typeface="Rambla"/>
              <a:sym typeface="Rambl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latin typeface="Rambla"/>
                <a:ea typeface="Rambla"/>
                <a:cs typeface="Rambla"/>
                <a:sym typeface="Rambla"/>
              </a:rPr>
              <a:t>Social Media - Branding Keys</a:t>
            </a:r>
            <a:endParaRPr b="1" sz="3600">
              <a:latin typeface="Rambla"/>
              <a:ea typeface="Rambla"/>
              <a:cs typeface="Rambla"/>
              <a:sym typeface="Rambl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9"/>
          <p:cNvSpPr txBox="1"/>
          <p:nvPr>
            <p:ph idx="1" type="body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45720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270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Googled yourself? </a:t>
            </a:r>
            <a:endParaRPr sz="2700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45720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45720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Facebook Page? </a:t>
            </a:r>
            <a:endParaRPr/>
          </a:p>
          <a:p>
            <a:pPr indent="0" lvl="0" marL="0" marR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457200" lvl="0" marL="0" marR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rPr b="0" i="0" lang="en-US" sz="27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LinkedIn account?</a:t>
            </a:r>
            <a:endParaRPr/>
          </a:p>
          <a:p>
            <a:pPr indent="-264160" lvl="0" marL="365760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None/>
            </a:pPr>
            <a:r>
              <a:t/>
            </a:r>
            <a:endParaRPr b="0" i="0" sz="2700" u="none" cap="none" strike="noStrike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0" lvl="0" marL="365760" marR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rPr b="0" i="0" lang="en-US" sz="27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Twitter account?               </a:t>
            </a:r>
            <a:endParaRPr/>
          </a:p>
          <a:p>
            <a:pPr indent="-147573" lvl="0" marL="365760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ymbol"/>
              <a:buNone/>
            </a:pPr>
            <a:r>
              <a:t/>
            </a:r>
            <a:endParaRPr b="0" i="0" sz="2700" u="none" cap="none" strike="noStrike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0" lvl="0" marL="365760" marR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rPr b="0" i="0" lang="en-US" sz="27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Instagram account?  </a:t>
            </a:r>
            <a:endParaRPr/>
          </a:p>
          <a:p>
            <a:pPr indent="-147573" lvl="0" marL="365760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ymbol"/>
              <a:buNone/>
            </a:pPr>
            <a:r>
              <a:t/>
            </a:r>
            <a:endParaRPr b="0" i="0" sz="2700" u="none" cap="none" strike="noStrike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153" name="Google Shape;153;p1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Rambla"/>
              <a:buNone/>
            </a:pPr>
            <a:r>
              <a:rPr b="1" i="0" lang="en-US" sz="3600" u="none" cap="none" strike="noStrike">
                <a:solidFill>
                  <a:schemeClr val="dk2"/>
                </a:solidFill>
              </a:rPr>
              <a:t>How many have…</a:t>
            </a:r>
            <a:endParaRPr b="1" i="0" sz="3600" u="none" cap="none" strike="noStrike">
              <a:solidFill>
                <a:schemeClr val="dk2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Rambla"/>
              <a:buNone/>
            </a:pPr>
            <a:r>
              <a:t/>
            </a:r>
            <a:endParaRPr b="1" sz="3600">
              <a:solidFill>
                <a:schemeClr val="dk2"/>
              </a:solidFill>
            </a:endParaRPr>
          </a:p>
        </p:txBody>
      </p:sp>
      <p:pic>
        <p:nvPicPr>
          <p:cNvPr id="154" name="Google Shape;15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28431" y="960449"/>
            <a:ext cx="2735317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10550" y="1833538"/>
            <a:ext cx="1512475" cy="151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53375" y="3867112"/>
            <a:ext cx="1257425" cy="130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80088" y="4864300"/>
            <a:ext cx="2031998" cy="1142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26300" y="2819400"/>
            <a:ext cx="1219200" cy="121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0"/>
          <p:cNvSpPr txBox="1"/>
          <p:nvPr>
            <p:ph idx="1" type="body"/>
          </p:nvPr>
        </p:nvSpPr>
        <p:spPr>
          <a:xfrm>
            <a:off x="457200" y="1481325"/>
            <a:ext cx="8511000" cy="45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3600"/>
              <a:t>Who you are</a:t>
            </a:r>
            <a:endParaRPr sz="3600"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3600"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3600"/>
              <a:t>What you do  </a:t>
            </a:r>
            <a:endParaRPr sz="3600"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3600"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3600"/>
              <a:t>How you interact with contacts/peers and content online can build (or hurt) your brand</a:t>
            </a:r>
            <a:br>
              <a:rPr lang="en-US" sz="3600"/>
            </a:br>
            <a:br>
              <a:rPr lang="en-US" sz="3600"/>
            </a:br>
            <a:endParaRPr sz="3600"/>
          </a:p>
        </p:txBody>
      </p:sp>
      <p:sp>
        <p:nvSpPr>
          <p:cNvPr id="165" name="Google Shape;165;p2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/>
              <a:t>SUM TOTAL | It adds up</a:t>
            </a:r>
            <a:endParaRPr b="1" sz="3600"/>
          </a:p>
        </p:txBody>
      </p:sp>
      <p:pic>
        <p:nvPicPr>
          <p:cNvPr id="166" name="Google Shape;16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71025" y="1744825"/>
            <a:ext cx="2590800" cy="1771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1"/>
          <p:cNvSpPr txBox="1"/>
          <p:nvPr>
            <p:ph type="ctrTitle"/>
          </p:nvPr>
        </p:nvSpPr>
        <p:spPr>
          <a:xfrm>
            <a:off x="685800" y="1429101"/>
            <a:ext cx="7772400" cy="182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Rambla"/>
              <a:buNone/>
            </a:pPr>
            <a:r>
              <a:rPr b="1" lang="en-US" sz="3600">
                <a:solidFill>
                  <a:schemeClr val="dk2"/>
                </a:solidFill>
              </a:rPr>
              <a:t>Personal Case Study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oncourse">
  <a:themeElements>
    <a:clrScheme name="Concourse">
      <a:dk1>
        <a:srgbClr val="000000"/>
      </a:dk1>
      <a:lt1>
        <a:srgbClr val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