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9"/>
  </p:notesMasterIdLst>
  <p:sldIdLst>
    <p:sldId id="261" r:id="rId2"/>
    <p:sldId id="262" r:id="rId3"/>
    <p:sldId id="310" r:id="rId4"/>
    <p:sldId id="279" r:id="rId5"/>
    <p:sldId id="300" r:id="rId6"/>
    <p:sldId id="257" r:id="rId7"/>
    <p:sldId id="286" r:id="rId8"/>
    <p:sldId id="256" r:id="rId9"/>
    <p:sldId id="258" r:id="rId10"/>
    <p:sldId id="273" r:id="rId11"/>
    <p:sldId id="278" r:id="rId12"/>
    <p:sldId id="311" r:id="rId13"/>
    <p:sldId id="292" r:id="rId14"/>
    <p:sldId id="264" r:id="rId15"/>
    <p:sldId id="265" r:id="rId16"/>
    <p:sldId id="272" r:id="rId17"/>
    <p:sldId id="267" r:id="rId18"/>
    <p:sldId id="270" r:id="rId19"/>
    <p:sldId id="293" r:id="rId20"/>
    <p:sldId id="283" r:id="rId21"/>
    <p:sldId id="269" r:id="rId22"/>
    <p:sldId id="298" r:id="rId23"/>
    <p:sldId id="297" r:id="rId24"/>
    <p:sldId id="294" r:id="rId25"/>
    <p:sldId id="295" r:id="rId26"/>
    <p:sldId id="299" r:id="rId27"/>
    <p:sldId id="301" r:id="rId28"/>
    <p:sldId id="291" r:id="rId29"/>
    <p:sldId id="296" r:id="rId30"/>
    <p:sldId id="285" r:id="rId31"/>
    <p:sldId id="304" r:id="rId32"/>
    <p:sldId id="302" r:id="rId33"/>
    <p:sldId id="303" r:id="rId34"/>
    <p:sldId id="306" r:id="rId35"/>
    <p:sldId id="307" r:id="rId36"/>
    <p:sldId id="308" r:id="rId37"/>
    <p:sldId id="309"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60" autoAdjust="0"/>
    <p:restoredTop sz="93870" autoAdjust="0"/>
  </p:normalViewPr>
  <p:slideViewPr>
    <p:cSldViewPr snapToGrid="0">
      <p:cViewPr varScale="1">
        <p:scale>
          <a:sx n="54" d="100"/>
          <a:sy n="54" d="100"/>
        </p:scale>
        <p:origin x="56" y="244"/>
      </p:cViewPr>
      <p:guideLst/>
    </p:cSldViewPr>
  </p:slideViewPr>
  <p:outlineViewPr>
    <p:cViewPr>
      <p:scale>
        <a:sx n="33" d="100"/>
        <a:sy n="33" d="100"/>
      </p:scale>
      <p:origin x="0" y="-43932"/>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C4E839-CF8D-4528-B4FC-01292634C553}" type="datetimeFigureOut">
              <a:rPr lang="en-US" smtClean="0"/>
              <a:t>7/19/2018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2439E4-3545-44B1-AE3F-BDC49D9AA4C9}" type="slidenum">
              <a:rPr lang="en-US" smtClean="0"/>
              <a:t>‹#›</a:t>
            </a:fld>
            <a:endParaRPr lang="en-US"/>
          </a:p>
        </p:txBody>
      </p:sp>
    </p:spTree>
    <p:extLst>
      <p:ext uri="{BB962C8B-B14F-4D97-AF65-F5344CB8AC3E}">
        <p14:creationId xmlns:p14="http://schemas.microsoft.com/office/powerpoint/2010/main" val="2844552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C2439E4-3545-44B1-AE3F-BDC49D9AA4C9}" type="slidenum">
              <a:rPr lang="en-US" smtClean="0"/>
              <a:t>5</a:t>
            </a:fld>
            <a:endParaRPr lang="en-US"/>
          </a:p>
        </p:txBody>
      </p:sp>
    </p:spTree>
    <p:extLst>
      <p:ext uri="{BB962C8B-B14F-4D97-AF65-F5344CB8AC3E}">
        <p14:creationId xmlns:p14="http://schemas.microsoft.com/office/powerpoint/2010/main" val="3381106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mj-lt"/>
              <a:buAutoNum type="arabicPeriod"/>
            </a:pPr>
            <a:r>
              <a:rPr lang="en-US" sz="1600" u="none" kern="1200" dirty="0" smtClean="0">
                <a:solidFill>
                  <a:schemeClr val="tx1"/>
                </a:solidFill>
                <a:effectLst/>
                <a:latin typeface="+mn-lt"/>
                <a:ea typeface="+mn-ea"/>
                <a:cs typeface="+mn-cs"/>
              </a:rPr>
              <a:t>Botnet: a network of private computers infected with malicious software and controlled as a group without the owners' knowledge, e.g., to send spam message. Prevented by a firewall.</a:t>
            </a:r>
          </a:p>
          <a:p>
            <a:pPr marL="228600" lvl="0" indent="-228600">
              <a:buFont typeface="+mj-lt"/>
              <a:buAutoNum type="arabicPeriod"/>
            </a:pPr>
            <a:r>
              <a:rPr lang="en-US" sz="1600" u="none" kern="1200" dirty="0" err="1" smtClean="0">
                <a:solidFill>
                  <a:schemeClr val="tx1"/>
                </a:solidFill>
                <a:effectLst/>
                <a:latin typeface="+mn-lt"/>
                <a:ea typeface="+mn-ea"/>
                <a:cs typeface="+mn-cs"/>
              </a:rPr>
              <a:t>Bluejacking</a:t>
            </a:r>
            <a:r>
              <a:rPr lang="en-US" sz="1600" u="none" kern="1200" dirty="0" smtClean="0">
                <a:solidFill>
                  <a:schemeClr val="tx1"/>
                </a:solidFill>
                <a:effectLst/>
                <a:latin typeface="+mn-lt"/>
                <a:ea typeface="+mn-ea"/>
                <a:cs typeface="+mn-cs"/>
              </a:rPr>
              <a:t>: the sending of unsolicited messages over Bluetooth to Bluetooth-enabled devices such as mobile phones, PDAs or laptop computers. Prevented by keeping your device up to date, turning Bluetooth off, making your Bluetooth undiscoverable and not responding to Bluetooth pairing requests.</a:t>
            </a:r>
          </a:p>
          <a:p>
            <a:pPr marL="228600" lvl="0" indent="-228600">
              <a:buFont typeface="+mj-lt"/>
              <a:buAutoNum type="arabicPeriod"/>
            </a:pPr>
            <a:r>
              <a:rPr lang="en-US" sz="1600" u="none" kern="1200" dirty="0" err="1" smtClean="0">
                <a:solidFill>
                  <a:schemeClr val="tx1"/>
                </a:solidFill>
                <a:effectLst/>
                <a:latin typeface="+mn-lt"/>
                <a:ea typeface="+mn-ea"/>
                <a:cs typeface="+mn-cs"/>
              </a:rPr>
              <a:t>Bluesnarfing</a:t>
            </a:r>
            <a:r>
              <a:rPr lang="en-US" sz="1600" u="none" kern="1200" dirty="0" smtClean="0">
                <a:solidFill>
                  <a:schemeClr val="tx1"/>
                </a:solidFill>
                <a:effectLst/>
                <a:latin typeface="+mn-lt"/>
                <a:ea typeface="+mn-ea"/>
                <a:cs typeface="+mn-cs"/>
              </a:rPr>
              <a:t> is the theft of information from a wireless device through a Bluetooth connection. Bluetooth is a high-speed but very short-range wireless technology for exchanging data between desktop and mobile computers, personal digital assistants (PDAs), and other devices. Prevented by keeping your device up to date, turning Bluetooth off, making your Bluetooth undiscoverable and not responding to Bluetooth pairing requests.</a:t>
            </a:r>
          </a:p>
          <a:p>
            <a:pPr marL="228600" lvl="0" indent="-228600">
              <a:buFont typeface="+mj-lt"/>
              <a:buAutoNum type="arabicPeriod"/>
            </a:pPr>
            <a:r>
              <a:rPr lang="en-US" sz="1600" u="none" kern="1200" dirty="0" err="1" smtClean="0">
                <a:solidFill>
                  <a:schemeClr val="tx1"/>
                </a:solidFill>
                <a:effectLst/>
                <a:latin typeface="+mn-lt"/>
                <a:ea typeface="+mn-ea"/>
                <a:cs typeface="+mn-cs"/>
              </a:rPr>
              <a:t>KRACK</a:t>
            </a:r>
            <a:r>
              <a:rPr lang="en-US" sz="1600" u="none" kern="1200" dirty="0" smtClean="0">
                <a:solidFill>
                  <a:schemeClr val="tx1"/>
                </a:solidFill>
                <a:effectLst/>
                <a:latin typeface="+mn-lt"/>
                <a:ea typeface="+mn-ea"/>
                <a:cs typeface="+mn-cs"/>
              </a:rPr>
              <a:t>: ("Key Reinstallation Attack") is an an attack on the Wi-Fi Protected Access protocol that secures Wi-Fi connections. Prevented by keeping firmware up to date, including </a:t>
            </a:r>
            <a:r>
              <a:rPr lang="en-US" sz="1600" u="none" kern="1200" dirty="0" err="1" smtClean="0">
                <a:solidFill>
                  <a:schemeClr val="tx1"/>
                </a:solidFill>
                <a:effectLst/>
                <a:latin typeface="+mn-lt"/>
                <a:ea typeface="+mn-ea"/>
                <a:cs typeface="+mn-cs"/>
              </a:rPr>
              <a:t>IoT</a:t>
            </a:r>
            <a:r>
              <a:rPr lang="en-US" sz="1600" u="none" kern="1200" dirty="0" smtClean="0">
                <a:solidFill>
                  <a:schemeClr val="tx1"/>
                </a:solidFill>
                <a:effectLst/>
                <a:latin typeface="+mn-lt"/>
                <a:ea typeface="+mn-ea"/>
                <a:cs typeface="+mn-cs"/>
              </a:rPr>
              <a:t> devices and using Ethernet.</a:t>
            </a:r>
          </a:p>
          <a:p>
            <a:pPr marL="228600" lvl="0" indent="-228600">
              <a:buFont typeface="+mj-lt"/>
              <a:buAutoNum type="arabicPeriod"/>
            </a:pPr>
            <a:r>
              <a:rPr lang="en-US" sz="1600" u="none" kern="1200" dirty="0" smtClean="0">
                <a:solidFill>
                  <a:schemeClr val="tx1"/>
                </a:solidFill>
                <a:effectLst/>
                <a:latin typeface="+mn-lt"/>
                <a:ea typeface="+mn-ea"/>
                <a:cs typeface="+mn-cs"/>
              </a:rPr>
              <a:t>Keylogging is the action of recording (logging) the keys struck on a keyboard, typically covertly, so that the person using the keyboard is unaware that their actions are being monitored. Data can then be retrieved by the person operating the logging program. A </a:t>
            </a:r>
            <a:r>
              <a:rPr lang="en-US" sz="1600" u="none" kern="1200" dirty="0" err="1" smtClean="0">
                <a:solidFill>
                  <a:schemeClr val="tx1"/>
                </a:solidFill>
                <a:effectLst/>
                <a:latin typeface="+mn-lt"/>
                <a:ea typeface="+mn-ea"/>
                <a:cs typeface="+mn-cs"/>
              </a:rPr>
              <a:t>keylogger</a:t>
            </a:r>
            <a:r>
              <a:rPr lang="en-US" sz="1600" u="none" kern="1200" dirty="0" smtClean="0">
                <a:solidFill>
                  <a:schemeClr val="tx1"/>
                </a:solidFill>
                <a:effectLst/>
                <a:latin typeface="+mn-lt"/>
                <a:ea typeface="+mn-ea"/>
                <a:cs typeface="+mn-cs"/>
              </a:rPr>
              <a:t> can be either software or hardware. This can be prevented by not letting unauthorized people have physical access to your computer.</a:t>
            </a:r>
          </a:p>
          <a:p>
            <a:pPr marL="228600" lvl="0" indent="-228600">
              <a:buFont typeface="+mj-lt"/>
              <a:buAutoNum type="arabicPeriod"/>
            </a:pPr>
            <a:r>
              <a:rPr lang="en-US" sz="1600" u="none" kern="1200" dirty="0" smtClean="0">
                <a:solidFill>
                  <a:schemeClr val="tx1"/>
                </a:solidFill>
                <a:effectLst/>
                <a:latin typeface="+mn-lt"/>
                <a:ea typeface="+mn-ea"/>
                <a:cs typeface="+mn-cs"/>
              </a:rPr>
              <a:t>The Internet of Things (</a:t>
            </a:r>
            <a:r>
              <a:rPr lang="en-US" sz="1600" u="none" kern="1200" dirty="0" err="1" smtClean="0">
                <a:solidFill>
                  <a:schemeClr val="tx1"/>
                </a:solidFill>
                <a:effectLst/>
                <a:latin typeface="+mn-lt"/>
                <a:ea typeface="+mn-ea"/>
                <a:cs typeface="+mn-cs"/>
              </a:rPr>
              <a:t>IoT</a:t>
            </a:r>
            <a:r>
              <a:rPr lang="en-US" sz="1600" u="none" kern="1200" dirty="0" smtClean="0">
                <a:solidFill>
                  <a:schemeClr val="tx1"/>
                </a:solidFill>
                <a:effectLst/>
                <a:latin typeface="+mn-lt"/>
                <a:ea typeface="+mn-ea"/>
                <a:cs typeface="+mn-cs"/>
              </a:rPr>
              <a:t>) is the network of physical devices, vehicles, home appliances, and other items embedded with electronics, software, sensors, actuators, and connectivity which enables these things to connect and exchange data. Examples are Internet and Bluetooth based door locks, smart speakers and security systems. This is a whole new area for potential security problems and the remedies are up to the manufacturers of the devices.</a:t>
            </a:r>
          </a:p>
          <a:p>
            <a:pPr marL="228600" lvl="0" indent="-228600">
              <a:buFont typeface="+mj-lt"/>
              <a:buAutoNum type="arabicPeriod"/>
            </a:pPr>
            <a:r>
              <a:rPr lang="en-US" sz="1600" u="none" kern="1200" dirty="0" smtClean="0">
                <a:solidFill>
                  <a:schemeClr val="tx1"/>
                </a:solidFill>
                <a:effectLst/>
                <a:latin typeface="+mn-lt"/>
                <a:ea typeface="+mn-ea"/>
                <a:cs typeface="+mn-cs"/>
              </a:rPr>
              <a:t>Mousetrapping is a technique used by some websites to keep visitors from leaving their website. Stopped by disabling JavaScript or restarting your computer. Foiled by not doing whatever the mousetrap wants you to do and closing/reopening your browser.</a:t>
            </a:r>
          </a:p>
          <a:p>
            <a:pPr marL="228600" lvl="0" indent="-228600">
              <a:buFont typeface="+mj-lt"/>
              <a:buAutoNum type="arabicPeriod"/>
            </a:pPr>
            <a:r>
              <a:rPr lang="en-US" sz="1600" u="none" kern="1200" dirty="0" smtClean="0">
                <a:solidFill>
                  <a:schemeClr val="tx1"/>
                </a:solidFill>
                <a:effectLst/>
                <a:latin typeface="+mn-lt"/>
                <a:ea typeface="+mn-ea"/>
                <a:cs typeface="+mn-cs"/>
              </a:rPr>
              <a:t>Pharming is directing Internet users to a bogus website that mimics the appearance of a legitimate one, in order to obtain personal information such as passwords, account numbers, etc.</a:t>
            </a:r>
          </a:p>
          <a:p>
            <a:pPr marL="228600" lvl="0" indent="-228600">
              <a:buFont typeface="+mj-lt"/>
              <a:buAutoNum type="arabicPeriod"/>
            </a:pPr>
            <a:r>
              <a:rPr lang="en-US" sz="1600" u="none" kern="1200" dirty="0" smtClean="0">
                <a:solidFill>
                  <a:schemeClr val="tx1"/>
                </a:solidFill>
                <a:effectLst/>
                <a:latin typeface="+mn-lt"/>
                <a:ea typeface="+mn-ea"/>
                <a:cs typeface="+mn-cs"/>
              </a:rPr>
              <a:t>Phishing is the fraudulent attempt to obtain sensitive information such as usernames, passwords, and credit card details (and money), often for malicious reasons, by disguising as a trustworthy entity in an electronic communication. Foiled by making sure the requests are trustworthy and following warnings on your browser. </a:t>
            </a:r>
          </a:p>
          <a:p>
            <a:pPr marL="228600" lvl="0" indent="-228600">
              <a:buFont typeface="+mj-lt"/>
              <a:buAutoNum type="arabicPeriod"/>
            </a:pPr>
            <a:r>
              <a:rPr lang="en-US" sz="1600" u="none" kern="1200" dirty="0" smtClean="0">
                <a:solidFill>
                  <a:schemeClr val="tx1"/>
                </a:solidFill>
                <a:effectLst/>
                <a:latin typeface="+mn-lt"/>
                <a:ea typeface="+mn-ea"/>
                <a:cs typeface="+mn-cs"/>
              </a:rPr>
              <a:t>Ransomware is malware that gets on your computer and gives you a demand to pay money by a certain date/time or your computer and/or files will be damaged, destroyed or deleted. Prevention is a good anti-virus or firewall. Mitigation is to get your computer to an expert.</a:t>
            </a:r>
          </a:p>
          <a:p>
            <a:pPr marL="228600" lvl="0" indent="-228600">
              <a:buFont typeface="+mj-lt"/>
              <a:buAutoNum type="arabicPeriod"/>
            </a:pPr>
            <a:r>
              <a:rPr lang="en-US" sz="1600" u="none" kern="1200" dirty="0" smtClean="0">
                <a:solidFill>
                  <a:schemeClr val="tx1"/>
                </a:solidFill>
                <a:effectLst/>
                <a:latin typeface="+mn-lt"/>
                <a:ea typeface="+mn-ea"/>
                <a:cs typeface="+mn-cs"/>
              </a:rPr>
              <a:t>Scam Directory: You are contacted by someone with some information about you or your organization and they say they want to update your information. What they really want is information they don’t already have. Prevent this by not falling for it. </a:t>
            </a:r>
          </a:p>
          <a:p>
            <a:pPr marL="228600" lvl="0" indent="-228600">
              <a:buFont typeface="+mj-lt"/>
              <a:buAutoNum type="arabicPeriod"/>
            </a:pPr>
            <a:r>
              <a:rPr lang="en-US" sz="1600" u="none" kern="1200" dirty="0" err="1" smtClean="0">
                <a:solidFill>
                  <a:schemeClr val="tx1"/>
                </a:solidFill>
                <a:effectLst/>
                <a:latin typeface="+mn-lt"/>
                <a:ea typeface="+mn-ea"/>
                <a:cs typeface="+mn-cs"/>
              </a:rPr>
              <a:t>Smishing</a:t>
            </a:r>
            <a:r>
              <a:rPr lang="en-US" sz="1600" u="none" kern="1200" dirty="0" smtClean="0">
                <a:solidFill>
                  <a:schemeClr val="tx1"/>
                </a:solidFill>
                <a:effectLst/>
                <a:latin typeface="+mn-lt"/>
                <a:ea typeface="+mn-ea"/>
                <a:cs typeface="+mn-cs"/>
              </a:rPr>
              <a:t> is </a:t>
            </a:r>
            <a:r>
              <a:rPr lang="en-US" sz="1600" u="none" kern="1200" dirty="0" err="1" smtClean="0">
                <a:solidFill>
                  <a:schemeClr val="tx1"/>
                </a:solidFill>
                <a:effectLst/>
                <a:latin typeface="+mn-lt"/>
                <a:ea typeface="+mn-ea"/>
                <a:cs typeface="+mn-cs"/>
              </a:rPr>
              <a:t>Phising</a:t>
            </a:r>
            <a:r>
              <a:rPr lang="en-US" sz="1600" u="none" kern="1200" dirty="0" smtClean="0">
                <a:solidFill>
                  <a:schemeClr val="tx1"/>
                </a:solidFill>
                <a:effectLst/>
                <a:latin typeface="+mn-lt"/>
                <a:ea typeface="+mn-ea"/>
                <a:cs typeface="+mn-cs"/>
              </a:rPr>
              <a:t> through SMS text. You get a text asking for personal information. Foiled by not answering it and blocking the texting number.</a:t>
            </a:r>
          </a:p>
          <a:p>
            <a:pPr marL="228600" lvl="0" indent="-228600">
              <a:buFont typeface="+mj-lt"/>
              <a:buAutoNum type="arabicPeriod"/>
            </a:pPr>
            <a:r>
              <a:rPr lang="en-US" sz="1600" u="none" kern="1200" dirty="0" smtClean="0">
                <a:solidFill>
                  <a:schemeClr val="tx1"/>
                </a:solidFill>
                <a:effectLst/>
                <a:latin typeface="+mn-lt"/>
                <a:ea typeface="+mn-ea"/>
                <a:cs typeface="+mn-cs"/>
              </a:rPr>
              <a:t>Spoofing: A person or system masquerading as another by falsifying data, to gain an illegitimate advantage. Foiled by paying attention to the details of the URL you in.</a:t>
            </a:r>
          </a:p>
          <a:p>
            <a:pPr marL="228600" lvl="0" indent="-228600">
              <a:buFont typeface="+mj-lt"/>
              <a:buAutoNum type="arabicPeriod"/>
            </a:pPr>
            <a:r>
              <a:rPr lang="en-US" sz="1600" u="none" kern="1200" dirty="0" smtClean="0">
                <a:solidFill>
                  <a:schemeClr val="tx1"/>
                </a:solidFill>
                <a:effectLst/>
                <a:latin typeface="+mn-lt"/>
                <a:ea typeface="+mn-ea"/>
                <a:cs typeface="+mn-cs"/>
              </a:rPr>
              <a:t>Spyware: Malware that gathers information about you without you knowing it. Prevented by security software.</a:t>
            </a:r>
          </a:p>
          <a:p>
            <a:pPr marL="228600" lvl="0" indent="-228600">
              <a:buFont typeface="+mj-lt"/>
              <a:buAutoNum type="arabicPeriod"/>
            </a:pPr>
            <a:r>
              <a:rPr lang="en-US" sz="1600" u="none" kern="1200" dirty="0" smtClean="0">
                <a:solidFill>
                  <a:schemeClr val="tx1"/>
                </a:solidFill>
                <a:effectLst/>
                <a:latin typeface="+mn-lt"/>
                <a:ea typeface="+mn-ea"/>
                <a:cs typeface="+mn-cs"/>
              </a:rPr>
              <a:t>Super Cookie:</a:t>
            </a:r>
            <a:r>
              <a:rPr lang="en-US" sz="1600" u="none" kern="1200" baseline="0" dirty="0" smtClean="0">
                <a:solidFill>
                  <a:schemeClr val="tx1"/>
                </a:solidFill>
                <a:effectLst/>
                <a:latin typeface="+mn-lt"/>
                <a:ea typeface="+mn-ea"/>
                <a:cs typeface="+mn-cs"/>
              </a:rPr>
              <a:t> A</a:t>
            </a:r>
            <a:r>
              <a:rPr lang="en-US" sz="1600" u="none" kern="1200" dirty="0" smtClean="0">
                <a:solidFill>
                  <a:schemeClr val="tx1"/>
                </a:solidFill>
                <a:effectLst/>
                <a:latin typeface="+mn-lt"/>
                <a:ea typeface="+mn-ea"/>
                <a:cs typeface="+mn-cs"/>
              </a:rPr>
              <a:t> cookie with an origin of a top-level domain (such as .com) or a public suffix (such as .</a:t>
            </a:r>
            <a:r>
              <a:rPr lang="en-US" sz="1600" u="none" kern="1200" dirty="0" err="1" smtClean="0">
                <a:solidFill>
                  <a:schemeClr val="tx1"/>
                </a:solidFill>
                <a:effectLst/>
                <a:latin typeface="+mn-lt"/>
                <a:ea typeface="+mn-ea"/>
                <a:cs typeface="+mn-cs"/>
              </a:rPr>
              <a:t>co.uk</a:t>
            </a:r>
            <a:r>
              <a:rPr lang="en-US" sz="1600" u="none" kern="1200" dirty="0" smtClean="0">
                <a:solidFill>
                  <a:schemeClr val="tx1"/>
                </a:solidFill>
                <a:effectLst/>
                <a:latin typeface="+mn-lt"/>
                <a:ea typeface="+mn-ea"/>
                <a:cs typeface="+mn-cs"/>
              </a:rPr>
              <a:t>). Ordinary cookies, by contrast, have an origin of a specific domain name, such as </a:t>
            </a:r>
            <a:r>
              <a:rPr lang="en-US" sz="1600" u="none" kern="1200" dirty="0" err="1" smtClean="0">
                <a:solidFill>
                  <a:schemeClr val="tx1"/>
                </a:solidFill>
                <a:effectLst/>
                <a:latin typeface="+mn-lt"/>
                <a:ea typeface="+mn-ea"/>
                <a:cs typeface="+mn-cs"/>
              </a:rPr>
              <a:t>example.com</a:t>
            </a:r>
            <a:r>
              <a:rPr lang="en-US" sz="1600" u="none" kern="1200" dirty="0" smtClean="0">
                <a:solidFill>
                  <a:schemeClr val="tx1"/>
                </a:solidFill>
                <a:effectLst/>
                <a:latin typeface="+mn-lt"/>
                <a:ea typeface="+mn-ea"/>
                <a:cs typeface="+mn-cs"/>
              </a:rPr>
              <a:t>. They can potentially disrupt or impersonate legitimate user requests to another website. They can be avoided by keeping your browser software up to date.</a:t>
            </a:r>
          </a:p>
          <a:p>
            <a:pPr marL="228600" lvl="0" indent="-228600">
              <a:buFont typeface="+mj-lt"/>
              <a:buAutoNum type="arabicPeriod"/>
            </a:pPr>
            <a:r>
              <a:rPr lang="en-US" sz="1600" u="none" kern="1200" dirty="0" smtClean="0">
                <a:solidFill>
                  <a:schemeClr val="tx1"/>
                </a:solidFill>
                <a:effectLst/>
                <a:latin typeface="+mn-lt"/>
                <a:ea typeface="+mn-ea"/>
                <a:cs typeface="+mn-cs"/>
              </a:rPr>
              <a:t>Trojan:</a:t>
            </a:r>
            <a:r>
              <a:rPr lang="en-US" sz="1600" u="none" kern="1200" baseline="0" dirty="0" smtClean="0">
                <a:solidFill>
                  <a:schemeClr val="tx1"/>
                </a:solidFill>
                <a:effectLst/>
                <a:latin typeface="+mn-lt"/>
                <a:ea typeface="+mn-ea"/>
                <a:cs typeface="+mn-cs"/>
              </a:rPr>
              <a:t> A program you load that does something you want, but is also contains malware. This is prevented by checking out software before loading it.</a:t>
            </a:r>
          </a:p>
          <a:p>
            <a:pPr marL="228600" lvl="0" indent="-228600">
              <a:buFont typeface="+mj-lt"/>
              <a:buAutoNum type="arabicPeriod"/>
            </a:pPr>
            <a:r>
              <a:rPr lang="en-US" sz="1600" u="none" kern="1200" baseline="0" dirty="0" err="1" smtClean="0">
                <a:solidFill>
                  <a:schemeClr val="tx1"/>
                </a:solidFill>
                <a:effectLst/>
                <a:latin typeface="+mn-lt"/>
                <a:ea typeface="+mn-ea"/>
                <a:cs typeface="+mn-cs"/>
              </a:rPr>
              <a:t>Typosqautting</a:t>
            </a:r>
            <a:r>
              <a:rPr lang="en-US" sz="1600" u="none" kern="1200" baseline="0" dirty="0" smtClean="0">
                <a:solidFill>
                  <a:schemeClr val="tx1"/>
                </a:solidFill>
                <a:effectLst/>
                <a:latin typeface="+mn-lt"/>
                <a:ea typeface="+mn-ea"/>
                <a:cs typeface="+mn-cs"/>
              </a:rPr>
              <a:t>: A type of spoofing where a website is set up that looks like a site you want to visit and the URL is spelled almost the same. Example: </a:t>
            </a:r>
            <a:r>
              <a:rPr lang="en-US" sz="1600" u="none" kern="1200" baseline="0" dirty="0" err="1" smtClean="0">
                <a:solidFill>
                  <a:schemeClr val="tx1"/>
                </a:solidFill>
                <a:effectLst/>
                <a:latin typeface="+mn-lt"/>
                <a:ea typeface="+mn-ea"/>
                <a:cs typeface="+mn-cs"/>
              </a:rPr>
              <a:t>Amzon.com</a:t>
            </a:r>
            <a:r>
              <a:rPr lang="en-US" sz="1600" u="none" kern="1200" baseline="0" dirty="0" smtClean="0">
                <a:solidFill>
                  <a:schemeClr val="tx1"/>
                </a:solidFill>
                <a:effectLst/>
                <a:latin typeface="+mn-lt"/>
                <a:ea typeface="+mn-ea"/>
                <a:cs typeface="+mn-cs"/>
              </a:rPr>
              <a:t>. People get snagged when the type in the URL and accidentally misspell it. This can be prevented to looking the URLs you visit. Also, a password program can help, but storing correctly spelled URLs.</a:t>
            </a:r>
          </a:p>
          <a:p>
            <a:pPr marL="228600" lvl="0" indent="-228600">
              <a:buFont typeface="+mj-lt"/>
              <a:buAutoNum type="arabicPeriod"/>
            </a:pPr>
            <a:r>
              <a:rPr lang="en-US" sz="1600" u="none" kern="1200" baseline="0" dirty="0" smtClean="0">
                <a:solidFill>
                  <a:schemeClr val="tx1"/>
                </a:solidFill>
                <a:effectLst/>
                <a:latin typeface="+mn-lt"/>
                <a:ea typeface="+mn-ea"/>
                <a:cs typeface="+mn-cs"/>
              </a:rPr>
              <a:t>Wi-Fi Eavesdropping: A hacker monitors what you are doing on your computer to get your information. This can be prevented by using a VPN.</a:t>
            </a:r>
            <a:endParaRPr lang="en-US" sz="1600" u="none" kern="1200" dirty="0" smtClean="0">
              <a:solidFill>
                <a:schemeClr val="tx1"/>
              </a:solidFill>
              <a:effectLst/>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600" u="none" kern="1200" dirty="0" smtClean="0">
                <a:solidFill>
                  <a:schemeClr val="tx1"/>
                </a:solidFill>
                <a:effectLst/>
                <a:latin typeface="+mn-lt"/>
                <a:ea typeface="+mn-ea"/>
                <a:cs typeface="+mn-cs"/>
              </a:rPr>
              <a:t>Worm: A standalone malware computer program that replicates itself in order to spread to other computers. Minimized by keeping your computer’s operating system and other software up to date, avoiding opening unrecognized or unexpected emails and running firewall and antivirus software.</a:t>
            </a:r>
          </a:p>
          <a:p>
            <a:pPr marL="228600" lvl="0" indent="-228600">
              <a:buFont typeface="+mj-lt"/>
              <a:buAutoNum type="arabicPeriod"/>
            </a:pPr>
            <a:r>
              <a:rPr lang="en-US" sz="1600" u="none" kern="1200" dirty="0" smtClean="0">
                <a:solidFill>
                  <a:schemeClr val="tx1"/>
                </a:solidFill>
                <a:effectLst/>
                <a:latin typeface="+mn-lt"/>
                <a:ea typeface="+mn-ea"/>
                <a:cs typeface="+mn-cs"/>
              </a:rPr>
              <a:t>Zombie Cookie: A cookie that recreates itself after you delete it. It can be prevented by not allowing third-party cookies, not visiting websites that your browser warns you about and keeping your browser software up to date. </a:t>
            </a:r>
          </a:p>
          <a:p>
            <a:pPr marL="228600" lvl="0" indent="-228600">
              <a:buFont typeface="+mj-lt"/>
              <a:buAutoNum type="arabicPeriod"/>
            </a:pPr>
            <a:endParaRPr lang="en-US" sz="1600" u="none" kern="1200" dirty="0" smtClean="0">
              <a:solidFill>
                <a:schemeClr val="tx1"/>
              </a:solidFill>
              <a:effectLst/>
              <a:latin typeface="+mn-lt"/>
              <a:ea typeface="+mn-ea"/>
              <a:cs typeface="+mn-cs"/>
            </a:endParaRPr>
          </a:p>
          <a:p>
            <a:pPr marL="228600" indent="-228600">
              <a:buFont typeface="+mj-lt"/>
              <a:buAutoNum type="arabicPeriod"/>
            </a:pPr>
            <a:endParaRPr lang="en-US" sz="1600" u="none" dirty="0"/>
          </a:p>
        </p:txBody>
      </p:sp>
      <p:sp>
        <p:nvSpPr>
          <p:cNvPr id="4" name="Slide Number Placeholder 3"/>
          <p:cNvSpPr>
            <a:spLocks noGrp="1"/>
          </p:cNvSpPr>
          <p:nvPr>
            <p:ph type="sldNum" sz="quarter" idx="10"/>
          </p:nvPr>
        </p:nvSpPr>
        <p:spPr/>
        <p:txBody>
          <a:bodyPr/>
          <a:lstStyle/>
          <a:p>
            <a:fld id="{5C2439E4-3545-44B1-AE3F-BDC49D9AA4C9}" type="slidenum">
              <a:rPr lang="en-US" smtClean="0"/>
              <a:t>6</a:t>
            </a:fld>
            <a:endParaRPr lang="en-US"/>
          </a:p>
        </p:txBody>
      </p:sp>
    </p:spTree>
    <p:extLst>
      <p:ext uri="{BB962C8B-B14F-4D97-AF65-F5344CB8AC3E}">
        <p14:creationId xmlns:p14="http://schemas.microsoft.com/office/powerpoint/2010/main" val="4154151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There are demos on YouTube.</a:t>
            </a:r>
            <a:endParaRPr lang="en-US" dirty="0"/>
          </a:p>
        </p:txBody>
      </p:sp>
      <p:sp>
        <p:nvSpPr>
          <p:cNvPr id="4" name="Slide Number Placeholder 3"/>
          <p:cNvSpPr>
            <a:spLocks noGrp="1"/>
          </p:cNvSpPr>
          <p:nvPr>
            <p:ph type="sldNum" sz="quarter" idx="10"/>
          </p:nvPr>
        </p:nvSpPr>
        <p:spPr/>
        <p:txBody>
          <a:bodyPr/>
          <a:lstStyle/>
          <a:p>
            <a:fld id="{5C2439E4-3545-44B1-AE3F-BDC49D9AA4C9}" type="slidenum">
              <a:rPr lang="en-US" smtClean="0"/>
              <a:t>19</a:t>
            </a:fld>
            <a:endParaRPr lang="en-US"/>
          </a:p>
        </p:txBody>
      </p:sp>
    </p:spTree>
    <p:extLst>
      <p:ext uri="{BB962C8B-B14F-4D97-AF65-F5344CB8AC3E}">
        <p14:creationId xmlns:p14="http://schemas.microsoft.com/office/powerpoint/2010/main" val="2195693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F4D583-0AC1-47DB-ABDB-D5FA16C36F0E}"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773112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F4D583-0AC1-47DB-ABDB-D5FA16C36F0E}"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1480629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F4D583-0AC1-47DB-ABDB-D5FA16C36F0E}"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4736A-0E95-49AF-A80F-F3DEF10B707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18000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F4D583-0AC1-47DB-ABDB-D5FA16C36F0E}"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17987756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F4D583-0AC1-47DB-ABDB-D5FA16C36F0E}"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4736A-0E95-49AF-A80F-F3DEF10B707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417979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F4D583-0AC1-47DB-ABDB-D5FA16C36F0E}"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26570835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F4D583-0AC1-47DB-ABDB-D5FA16C36F0E}"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3867688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F4D583-0AC1-47DB-ABDB-D5FA16C36F0E}"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4254391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F4D583-0AC1-47DB-ABDB-D5FA16C36F0E}"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2644819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F4D583-0AC1-47DB-ABDB-D5FA16C36F0E}" type="datetimeFigureOut">
              <a:rPr lang="en-US" smtClean="0"/>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3152941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BF4D583-0AC1-47DB-ABDB-D5FA16C36F0E}" type="datetimeFigureOut">
              <a:rPr lang="en-US" smtClean="0"/>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466207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BF4D583-0AC1-47DB-ABDB-D5FA16C36F0E}" type="datetimeFigureOut">
              <a:rPr lang="en-US" smtClean="0"/>
              <a:t>7/19/2018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1632925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BF4D583-0AC1-47DB-ABDB-D5FA16C36F0E}" type="datetimeFigureOut">
              <a:rPr lang="en-US" smtClean="0"/>
              <a:t>7/19/2018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2722322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F4D583-0AC1-47DB-ABDB-D5FA16C36F0E}" type="datetimeFigureOut">
              <a:rPr lang="en-US" smtClean="0"/>
              <a:t>7/19/2018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875520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F4D583-0AC1-47DB-ABDB-D5FA16C36F0E}" type="datetimeFigureOut">
              <a:rPr lang="en-US" smtClean="0"/>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3834334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F4D583-0AC1-47DB-ABDB-D5FA16C36F0E}" type="datetimeFigureOut">
              <a:rPr lang="en-US" smtClean="0"/>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74736A-0E95-49AF-A80F-F3DEF10B707F}" type="slidenum">
              <a:rPr lang="en-US" smtClean="0"/>
              <a:t>‹#›</a:t>
            </a:fld>
            <a:endParaRPr lang="en-US"/>
          </a:p>
        </p:txBody>
      </p:sp>
    </p:spTree>
    <p:extLst>
      <p:ext uri="{BB962C8B-B14F-4D97-AF65-F5344CB8AC3E}">
        <p14:creationId xmlns:p14="http://schemas.microsoft.com/office/powerpoint/2010/main" val="1530706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BF4D583-0AC1-47DB-ABDB-D5FA16C36F0E}" type="datetimeFigureOut">
              <a:rPr lang="en-US" smtClean="0"/>
              <a:t>7/19/2018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D74736A-0E95-49AF-A80F-F3DEF10B707F}" type="slidenum">
              <a:rPr lang="en-US" smtClean="0"/>
              <a:t>‹#›</a:t>
            </a:fld>
            <a:endParaRPr lang="en-US"/>
          </a:p>
        </p:txBody>
      </p:sp>
    </p:spTree>
    <p:extLst>
      <p:ext uri="{BB962C8B-B14F-4D97-AF65-F5344CB8AC3E}">
        <p14:creationId xmlns:p14="http://schemas.microsoft.com/office/powerpoint/2010/main" val="258271687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ybermap.kaspersky.com/" TargetMode="External"/><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Cybersecurity for the Job Seeker</a:t>
            </a:r>
            <a:endParaRPr lang="en-US" dirty="0"/>
          </a:p>
        </p:txBody>
      </p:sp>
      <p:sp>
        <p:nvSpPr>
          <p:cNvPr id="5" name="Subtitle 4"/>
          <p:cNvSpPr>
            <a:spLocks noGrp="1"/>
          </p:cNvSpPr>
          <p:nvPr>
            <p:ph type="subTitle" idx="1"/>
          </p:nvPr>
        </p:nvSpPr>
        <p:spPr/>
        <p:txBody>
          <a:bodyPr/>
          <a:lstStyle/>
          <a:p>
            <a:r>
              <a:rPr lang="en-US" dirty="0" smtClean="0"/>
              <a:t>Created by John Flynn</a:t>
            </a:r>
          </a:p>
          <a:p>
            <a:r>
              <a:rPr lang="en-US" dirty="0" smtClean="0"/>
              <a:t>July, 2018</a:t>
            </a:r>
            <a:endParaRPr lang="en-US" dirty="0"/>
          </a:p>
        </p:txBody>
      </p:sp>
    </p:spTree>
    <p:extLst>
      <p:ext uri="{BB962C8B-B14F-4D97-AF65-F5344CB8AC3E}">
        <p14:creationId xmlns:p14="http://schemas.microsoft.com/office/powerpoint/2010/main" val="31209279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What Cybercrime can do to you:</a:t>
            </a:r>
            <a:endParaRPr lang="en-US" dirty="0"/>
          </a:p>
        </p:txBody>
      </p:sp>
      <p:sp>
        <p:nvSpPr>
          <p:cNvPr id="6" name="Content Placeholder 5"/>
          <p:cNvSpPr>
            <a:spLocks noGrp="1"/>
          </p:cNvSpPr>
          <p:nvPr>
            <p:ph idx="1"/>
          </p:nvPr>
        </p:nvSpPr>
        <p:spPr>
          <a:xfrm>
            <a:off x="677333" y="1408114"/>
            <a:ext cx="9223411" cy="5318507"/>
          </a:xfrm>
        </p:spPr>
        <p:txBody>
          <a:bodyPr>
            <a:normAutofit fontScale="25000" lnSpcReduction="20000"/>
          </a:bodyPr>
          <a:lstStyle/>
          <a:p>
            <a:r>
              <a:rPr lang="en-US" sz="9600" dirty="0" smtClean="0"/>
              <a:t>Steal your passwords</a:t>
            </a:r>
          </a:p>
          <a:p>
            <a:r>
              <a:rPr lang="en-US" sz="9600" dirty="0" smtClean="0"/>
              <a:t>Use your credit cards and drain your bank account</a:t>
            </a:r>
          </a:p>
          <a:p>
            <a:r>
              <a:rPr lang="en-US" sz="9600" dirty="0"/>
              <a:t>Access your personal </a:t>
            </a:r>
            <a:r>
              <a:rPr lang="en-US" sz="9600" dirty="0" smtClean="0"/>
              <a:t>information</a:t>
            </a:r>
            <a:endParaRPr lang="en-US" sz="9600" dirty="0"/>
          </a:p>
          <a:p>
            <a:r>
              <a:rPr lang="en-US" sz="9600" dirty="0"/>
              <a:t>Reformat the hard drive of your computer causing you to lose all your </a:t>
            </a:r>
            <a:r>
              <a:rPr lang="en-US" sz="9600" dirty="0" smtClean="0"/>
              <a:t>information</a:t>
            </a:r>
          </a:p>
          <a:p>
            <a:r>
              <a:rPr lang="en-US" sz="9600" dirty="0" smtClean="0"/>
              <a:t>Allow people to watch </a:t>
            </a:r>
            <a:r>
              <a:rPr lang="en-US" sz="9600" dirty="0"/>
              <a:t>you through your </a:t>
            </a:r>
            <a:r>
              <a:rPr lang="en-US" sz="9600" dirty="0" smtClean="0"/>
              <a:t>webcam and hear you though your microphone without you knowing it</a:t>
            </a:r>
            <a:endParaRPr lang="en-US" sz="9600" dirty="0"/>
          </a:p>
          <a:p>
            <a:r>
              <a:rPr lang="en-US" sz="9600" dirty="0"/>
              <a:t>Get your computer to spread all types of </a:t>
            </a:r>
            <a:r>
              <a:rPr lang="en-US" sz="9600" dirty="0" smtClean="0"/>
              <a:t>malware to other computers</a:t>
            </a:r>
            <a:endParaRPr lang="en-US" sz="9600" dirty="0"/>
          </a:p>
          <a:p>
            <a:r>
              <a:rPr lang="en-US" sz="9600" dirty="0" smtClean="0"/>
              <a:t>Take control of your computer and hold it for ransom</a:t>
            </a:r>
          </a:p>
          <a:p>
            <a:r>
              <a:rPr lang="en-US" sz="9600" dirty="0" smtClean="0"/>
              <a:t>Alter </a:t>
            </a:r>
            <a:r>
              <a:rPr lang="en-US" sz="9600" dirty="0"/>
              <a:t>or delete </a:t>
            </a:r>
            <a:r>
              <a:rPr lang="en-US" sz="9600" dirty="0" smtClean="0"/>
              <a:t>your files</a:t>
            </a:r>
            <a:endParaRPr lang="en-US" sz="9600" dirty="0"/>
          </a:p>
        </p:txBody>
      </p:sp>
    </p:spTree>
    <p:extLst>
      <p:ext uri="{BB962C8B-B14F-4D97-AF65-F5344CB8AC3E}">
        <p14:creationId xmlns:p14="http://schemas.microsoft.com/office/powerpoint/2010/main" val="41872771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77334" y="609600"/>
            <a:ext cx="9397108" cy="696686"/>
          </a:xfrm>
          <a:solidFill>
            <a:schemeClr val="bg1"/>
          </a:solidFill>
        </p:spPr>
        <p:txBody>
          <a:bodyPr/>
          <a:lstStyle/>
          <a:p>
            <a:r>
              <a:rPr lang="en-US" dirty="0" smtClean="0"/>
              <a:t>What </a:t>
            </a:r>
            <a:r>
              <a:rPr lang="en-US" dirty="0"/>
              <a:t>Cybercrime </a:t>
            </a:r>
            <a:r>
              <a:rPr lang="en-US" dirty="0" smtClean="0"/>
              <a:t>can do to you, continued :</a:t>
            </a:r>
            <a:endParaRPr lang="en-US" dirty="0"/>
          </a:p>
        </p:txBody>
      </p:sp>
      <p:sp>
        <p:nvSpPr>
          <p:cNvPr id="6" name="Content Placeholder 5"/>
          <p:cNvSpPr>
            <a:spLocks noGrp="1"/>
          </p:cNvSpPr>
          <p:nvPr>
            <p:ph idx="1"/>
          </p:nvPr>
        </p:nvSpPr>
        <p:spPr>
          <a:xfrm>
            <a:off x="677334" y="1535114"/>
            <a:ext cx="9076266" cy="4327907"/>
          </a:xfrm>
        </p:spPr>
        <p:txBody>
          <a:bodyPr>
            <a:normAutofit fontScale="25000" lnSpcReduction="20000"/>
          </a:bodyPr>
          <a:lstStyle/>
          <a:p>
            <a:r>
              <a:rPr lang="en-US" sz="9600" dirty="0"/>
              <a:t>Send emails on your behalf, including compromising </a:t>
            </a:r>
            <a:r>
              <a:rPr lang="en-US" sz="9600" dirty="0" smtClean="0"/>
              <a:t>emails that could get your fired or blacklisted</a:t>
            </a:r>
            <a:endParaRPr lang="en-US" sz="9600" dirty="0"/>
          </a:p>
          <a:p>
            <a:r>
              <a:rPr lang="en-US" sz="9600" dirty="0" smtClean="0"/>
              <a:t>Order things online from your Amazon or other online accounts</a:t>
            </a:r>
          </a:p>
          <a:p>
            <a:r>
              <a:rPr lang="en-US" sz="9600" dirty="0" smtClean="0"/>
              <a:t>Make your email unusable</a:t>
            </a:r>
          </a:p>
          <a:p>
            <a:r>
              <a:rPr lang="en-US" sz="9600" dirty="0" smtClean="0"/>
              <a:t>Cause ad popups on your computer</a:t>
            </a:r>
          </a:p>
          <a:p>
            <a:r>
              <a:rPr lang="en-US" sz="9600" dirty="0" smtClean="0"/>
              <a:t>Steal your contact list</a:t>
            </a:r>
          </a:p>
          <a:p>
            <a:r>
              <a:rPr lang="en-US" sz="9600" dirty="0" smtClean="0"/>
              <a:t>Record </a:t>
            </a:r>
            <a:r>
              <a:rPr lang="en-US" sz="9600" dirty="0"/>
              <a:t>usernames, passwords and other personal </a:t>
            </a:r>
            <a:r>
              <a:rPr lang="en-US" sz="9600" dirty="0" smtClean="0"/>
              <a:t>information</a:t>
            </a:r>
            <a:endParaRPr lang="en-US" sz="9600" dirty="0"/>
          </a:p>
          <a:p>
            <a:r>
              <a:rPr lang="en-US" sz="9600" dirty="0"/>
              <a:t>Hijack your web </a:t>
            </a:r>
            <a:r>
              <a:rPr lang="en-US" sz="9600" dirty="0" smtClean="0"/>
              <a:t>browser</a:t>
            </a:r>
            <a:endParaRPr lang="en-US" sz="9600" dirty="0"/>
          </a:p>
          <a:p>
            <a:r>
              <a:rPr lang="en-US" sz="9600" dirty="0"/>
              <a:t>Disable your security </a:t>
            </a:r>
            <a:r>
              <a:rPr lang="en-US" sz="9600" dirty="0" smtClean="0"/>
              <a:t>settings</a:t>
            </a:r>
            <a:endParaRPr lang="en-US" sz="9600" dirty="0"/>
          </a:p>
          <a:p>
            <a:endParaRPr lang="en-US" dirty="0"/>
          </a:p>
        </p:txBody>
      </p:sp>
    </p:spTree>
    <p:extLst>
      <p:ext uri="{BB962C8B-B14F-4D97-AF65-F5344CB8AC3E}">
        <p14:creationId xmlns:p14="http://schemas.microsoft.com/office/powerpoint/2010/main" val="16899976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9300"/>
          </a:xfrm>
        </p:spPr>
        <p:txBody>
          <a:bodyPr/>
          <a:lstStyle/>
          <a:p>
            <a:r>
              <a:rPr lang="en-US" dirty="0" smtClean="0"/>
              <a:t>Cybercrime, Real Time</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6006" y="1327170"/>
            <a:ext cx="10057994" cy="4895830"/>
          </a:xfrm>
          <a:prstGeom prst="rect">
            <a:avLst/>
          </a:prstGeom>
        </p:spPr>
      </p:pic>
      <p:sp>
        <p:nvSpPr>
          <p:cNvPr id="7" name="TextBox 6">
            <a:hlinkClick r:id="rId3"/>
          </p:cNvPr>
          <p:cNvSpPr txBox="1"/>
          <p:nvPr/>
        </p:nvSpPr>
        <p:spPr>
          <a:xfrm>
            <a:off x="2743200" y="6413500"/>
            <a:ext cx="3752053" cy="369332"/>
          </a:xfrm>
          <a:prstGeom prst="rect">
            <a:avLst/>
          </a:prstGeom>
          <a:noFill/>
        </p:spPr>
        <p:txBody>
          <a:bodyPr wrap="none" rtlCol="0">
            <a:spAutoFit/>
          </a:bodyPr>
          <a:lstStyle/>
          <a:p>
            <a:r>
              <a:rPr lang="en-US" dirty="0"/>
              <a:t>https://</a:t>
            </a:r>
            <a:r>
              <a:rPr lang="en-US" dirty="0" err="1"/>
              <a:t>cybermap.kaspersky.com</a:t>
            </a:r>
            <a:r>
              <a:rPr lang="en-US" dirty="0"/>
              <a:t>/</a:t>
            </a:r>
          </a:p>
        </p:txBody>
      </p:sp>
    </p:spTree>
    <p:extLst>
      <p:ext uri="{BB962C8B-B14F-4D97-AF65-F5344CB8AC3E}">
        <p14:creationId xmlns:p14="http://schemas.microsoft.com/office/powerpoint/2010/main" val="33381421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77334" y="336468"/>
            <a:ext cx="8596668" cy="569913"/>
          </a:xfrm>
        </p:spPr>
        <p:txBody>
          <a:bodyPr>
            <a:normAutofit fontScale="90000"/>
          </a:bodyPr>
          <a:lstStyle/>
          <a:p>
            <a:r>
              <a:rPr lang="en-US" dirty="0" smtClean="0"/>
              <a:t>Ten Ways to Stay as Safe as you Can</a:t>
            </a:r>
            <a:endParaRPr lang="en-US" dirty="0"/>
          </a:p>
        </p:txBody>
      </p:sp>
      <p:sp>
        <p:nvSpPr>
          <p:cNvPr id="4" name="Content Placeholder 3"/>
          <p:cNvSpPr>
            <a:spLocks noGrp="1"/>
          </p:cNvSpPr>
          <p:nvPr>
            <p:ph idx="1"/>
          </p:nvPr>
        </p:nvSpPr>
        <p:spPr>
          <a:xfrm>
            <a:off x="677333" y="973307"/>
            <a:ext cx="10378593" cy="5379869"/>
          </a:xfrm>
          <a:solidFill>
            <a:schemeClr val="bg1"/>
          </a:solidFill>
        </p:spPr>
        <p:txBody>
          <a:bodyPr>
            <a:noAutofit/>
          </a:bodyPr>
          <a:lstStyle/>
          <a:p>
            <a:pPr marL="514350" indent="-514350">
              <a:buFont typeface="+mj-lt"/>
              <a:buAutoNum type="arabicPeriod"/>
            </a:pPr>
            <a:r>
              <a:rPr lang="en-US" sz="2400" dirty="0" smtClean="0"/>
              <a:t>Keep Your software and apps up to date</a:t>
            </a:r>
          </a:p>
          <a:p>
            <a:pPr marL="514350" indent="-514350">
              <a:buFont typeface="+mj-lt"/>
              <a:buAutoNum type="arabicPeriod"/>
            </a:pPr>
            <a:r>
              <a:rPr lang="en-US" sz="2400" dirty="0" smtClean="0"/>
              <a:t>Use anti-virus protection &amp; a firewall</a:t>
            </a:r>
          </a:p>
          <a:p>
            <a:pPr marL="514350" indent="-514350">
              <a:buFont typeface="+mj-lt"/>
              <a:buAutoNum type="arabicPeriod"/>
            </a:pPr>
            <a:r>
              <a:rPr lang="en-US" sz="2400" dirty="0" smtClean="0"/>
              <a:t>Use strong passwords and a password management tool</a:t>
            </a:r>
          </a:p>
          <a:p>
            <a:pPr marL="514350" indent="-514350">
              <a:buFont typeface="+mj-lt"/>
              <a:buAutoNum type="arabicPeriod"/>
            </a:pPr>
            <a:r>
              <a:rPr lang="en-US" sz="2400" dirty="0" smtClean="0"/>
              <a:t>Use multi-factor authentication</a:t>
            </a:r>
          </a:p>
          <a:p>
            <a:pPr marL="514350" indent="-514350">
              <a:buFont typeface="+mj-lt"/>
              <a:buAutoNum type="arabicPeriod"/>
            </a:pPr>
            <a:r>
              <a:rPr lang="en-US" sz="2400" dirty="0"/>
              <a:t>B</a:t>
            </a:r>
            <a:r>
              <a:rPr lang="en-US" sz="2400" dirty="0" smtClean="0"/>
              <a:t>e very suspicious of emails you weren’t expecting.</a:t>
            </a:r>
          </a:p>
          <a:p>
            <a:pPr marL="514350" indent="-514350">
              <a:buFont typeface="+mj-lt"/>
              <a:buAutoNum type="arabicPeriod"/>
            </a:pPr>
            <a:r>
              <a:rPr lang="en-US" sz="2400" dirty="0" smtClean="0"/>
              <a:t>Protect your Personal Identifiable Information (</a:t>
            </a:r>
            <a:r>
              <a:rPr lang="en-US" sz="2400" dirty="0" err="1" smtClean="0"/>
              <a:t>PII</a:t>
            </a:r>
            <a:r>
              <a:rPr lang="en-US" sz="2400" dirty="0" smtClean="0"/>
              <a:t>)</a:t>
            </a:r>
          </a:p>
          <a:p>
            <a:pPr marL="514350" indent="-514350">
              <a:buFont typeface="+mj-lt"/>
              <a:buAutoNum type="arabicPeriod"/>
            </a:pPr>
            <a:r>
              <a:rPr lang="en-US" sz="2400" dirty="0" smtClean="0"/>
              <a:t>Use your mobile </a:t>
            </a:r>
            <a:r>
              <a:rPr lang="en-US" sz="2400" dirty="0"/>
              <a:t>d</a:t>
            </a:r>
            <a:r>
              <a:rPr lang="en-US" sz="2400" dirty="0" smtClean="0"/>
              <a:t>evices </a:t>
            </a:r>
            <a:r>
              <a:rPr lang="en-US" sz="2400" dirty="0"/>
              <a:t>s</a:t>
            </a:r>
            <a:r>
              <a:rPr lang="en-US" sz="2400" dirty="0" smtClean="0"/>
              <a:t>ecurely</a:t>
            </a:r>
          </a:p>
          <a:p>
            <a:pPr marL="514350" indent="-514350">
              <a:buFont typeface="+mj-lt"/>
              <a:buAutoNum type="arabicPeriod"/>
            </a:pPr>
            <a:r>
              <a:rPr lang="en-US" sz="2400" dirty="0" smtClean="0"/>
              <a:t>Backup Your data regularly</a:t>
            </a:r>
          </a:p>
          <a:p>
            <a:pPr marL="514350" indent="-514350">
              <a:buFont typeface="+mj-lt"/>
              <a:buAutoNum type="arabicPeriod"/>
            </a:pPr>
            <a:r>
              <a:rPr lang="en-US" sz="2400" dirty="0" smtClean="0"/>
              <a:t>Use a VPN on public Wi-Fi</a:t>
            </a:r>
          </a:p>
          <a:p>
            <a:pPr marL="514350" indent="-514350">
              <a:buFont typeface="+mj-lt"/>
              <a:buAutoNum type="arabicPeriod"/>
            </a:pPr>
            <a:r>
              <a:rPr lang="en-US" sz="2400" dirty="0" smtClean="0"/>
              <a:t>Don’t let unauthorized people have physical access to your computer.</a:t>
            </a:r>
            <a:endParaRPr lang="en-US" sz="2400" dirty="0"/>
          </a:p>
        </p:txBody>
      </p:sp>
    </p:spTree>
    <p:extLst>
      <p:ext uri="{BB962C8B-B14F-4D97-AF65-F5344CB8AC3E}">
        <p14:creationId xmlns:p14="http://schemas.microsoft.com/office/powerpoint/2010/main" val="24210900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 Keep </a:t>
            </a:r>
            <a:r>
              <a:rPr lang="en-US" dirty="0"/>
              <a:t>Your Software and Apps Up to Date</a:t>
            </a:r>
            <a:br>
              <a:rPr lang="en-US" dirty="0"/>
            </a:br>
            <a:endParaRPr lang="en-US" dirty="0"/>
          </a:p>
        </p:txBody>
      </p:sp>
      <p:sp>
        <p:nvSpPr>
          <p:cNvPr id="3" name="Content Placeholder 2"/>
          <p:cNvSpPr>
            <a:spLocks noGrp="1"/>
          </p:cNvSpPr>
          <p:nvPr>
            <p:ph idx="1"/>
          </p:nvPr>
        </p:nvSpPr>
        <p:spPr>
          <a:xfrm>
            <a:off x="677334" y="1350964"/>
            <a:ext cx="8596668" cy="4470716"/>
          </a:xfrm>
        </p:spPr>
        <p:txBody>
          <a:bodyPr>
            <a:normAutofit/>
          </a:bodyPr>
          <a:lstStyle/>
          <a:p>
            <a:r>
              <a:rPr lang="en-US" sz="2800" dirty="0" smtClean="0"/>
              <a:t>Includes:</a:t>
            </a:r>
          </a:p>
          <a:p>
            <a:pPr lvl="1"/>
            <a:r>
              <a:rPr lang="en-US" sz="2600" dirty="0" smtClean="0"/>
              <a:t>Operating System</a:t>
            </a:r>
          </a:p>
          <a:p>
            <a:pPr lvl="1"/>
            <a:r>
              <a:rPr lang="en-US" sz="2600" dirty="0" smtClean="0"/>
              <a:t>Programs</a:t>
            </a:r>
          </a:p>
          <a:p>
            <a:pPr lvl="1"/>
            <a:r>
              <a:rPr lang="en-US" sz="2600" dirty="0" smtClean="0"/>
              <a:t>Anti-Virus</a:t>
            </a:r>
          </a:p>
          <a:p>
            <a:pPr lvl="1"/>
            <a:r>
              <a:rPr lang="en-US" sz="2600" dirty="0" smtClean="0"/>
              <a:t>Firewall</a:t>
            </a:r>
          </a:p>
          <a:p>
            <a:pPr lvl="1"/>
            <a:r>
              <a:rPr lang="en-US" sz="2600" dirty="0" smtClean="0"/>
              <a:t>Mobile Device Apps</a:t>
            </a:r>
          </a:p>
          <a:p>
            <a:r>
              <a:rPr lang="en-US" sz="2800" dirty="0" smtClean="0"/>
              <a:t>Turn on automatic updates</a:t>
            </a:r>
          </a:p>
          <a:p>
            <a:r>
              <a:rPr lang="en-US" sz="2800" dirty="0" smtClean="0"/>
              <a:t>Check for updates from time to time</a:t>
            </a:r>
          </a:p>
          <a:p>
            <a:pPr marL="0" indent="0">
              <a:buNone/>
            </a:pPr>
            <a:endParaRPr lang="en-US" dirty="0" smtClean="0"/>
          </a:p>
          <a:p>
            <a:endParaRPr lang="en-US" dirty="0" smtClean="0"/>
          </a:p>
          <a:p>
            <a:endParaRPr lang="en-US" dirty="0"/>
          </a:p>
        </p:txBody>
      </p:sp>
      <p:sp>
        <p:nvSpPr>
          <p:cNvPr id="4" name="TextBox 3"/>
          <p:cNvSpPr txBox="1"/>
          <p:nvPr/>
        </p:nvSpPr>
        <p:spPr>
          <a:xfrm>
            <a:off x="237507" y="5733905"/>
            <a:ext cx="10497788" cy="830997"/>
          </a:xfrm>
          <a:prstGeom prst="rect">
            <a:avLst/>
          </a:prstGeom>
          <a:solidFill>
            <a:schemeClr val="bg1"/>
          </a:solidFill>
          <a:ln>
            <a:solidFill>
              <a:schemeClr val="accent1">
                <a:shade val="50000"/>
              </a:schemeClr>
            </a:solidFill>
          </a:ln>
        </p:spPr>
        <p:txBody>
          <a:bodyPr wrap="square" rtlCol="0">
            <a:spAutoFit/>
          </a:bodyPr>
          <a:lstStyle/>
          <a:p>
            <a:r>
              <a:rPr lang="en-US" sz="2400" dirty="0"/>
              <a:t>R</a:t>
            </a:r>
            <a:r>
              <a:rPr lang="en-US" sz="2400" dirty="0" smtClean="0"/>
              <a:t>emember: A hacker can use a common, benign program to get into your computer. Adobe Acrobat is an example.</a:t>
            </a:r>
            <a:endParaRPr lang="en-US" sz="2400" dirty="0"/>
          </a:p>
        </p:txBody>
      </p:sp>
    </p:spTree>
    <p:extLst>
      <p:ext uri="{BB962C8B-B14F-4D97-AF65-F5344CB8AC3E}">
        <p14:creationId xmlns:p14="http://schemas.microsoft.com/office/powerpoint/2010/main" val="39110858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161991" cy="772160"/>
          </a:xfrm>
          <a:solidFill>
            <a:schemeClr val="bg1"/>
          </a:solidFill>
        </p:spPr>
        <p:txBody>
          <a:bodyPr>
            <a:normAutofit/>
          </a:bodyPr>
          <a:lstStyle/>
          <a:p>
            <a:r>
              <a:rPr lang="en-US" sz="3200" dirty="0" err="1" smtClean="0"/>
              <a:t>1A</a:t>
            </a:r>
            <a:r>
              <a:rPr lang="en-US" sz="3200" dirty="0" smtClean="0"/>
              <a:t>. Uninstall Programs and Apps You Don’t Need</a:t>
            </a:r>
            <a:endParaRPr lang="en-US" sz="3200" dirty="0"/>
          </a:p>
        </p:txBody>
      </p:sp>
      <p:sp>
        <p:nvSpPr>
          <p:cNvPr id="3" name="Content Placeholder 2"/>
          <p:cNvSpPr>
            <a:spLocks noGrp="1"/>
          </p:cNvSpPr>
          <p:nvPr>
            <p:ph idx="1"/>
          </p:nvPr>
        </p:nvSpPr>
        <p:spPr>
          <a:xfrm>
            <a:off x="677334" y="1401924"/>
            <a:ext cx="9047692" cy="4986336"/>
          </a:xfrm>
        </p:spPr>
        <p:txBody>
          <a:bodyPr>
            <a:noAutofit/>
          </a:bodyPr>
          <a:lstStyle/>
          <a:p>
            <a:r>
              <a:rPr lang="en-US" sz="2800" dirty="0" smtClean="0"/>
              <a:t>Check installed programs from time to time:</a:t>
            </a:r>
          </a:p>
          <a:p>
            <a:pPr lvl="1"/>
            <a:r>
              <a:rPr lang="en-US" sz="2400" dirty="0" smtClean="0"/>
              <a:t>Learn how to do this on your operating system</a:t>
            </a:r>
          </a:p>
          <a:p>
            <a:pPr lvl="1"/>
            <a:r>
              <a:rPr lang="en-US" sz="2400" dirty="0" smtClean="0"/>
              <a:t>If you don’t recognize a program/app, look it up online. If it doesn’t do anything you need it to do, get rid of it.</a:t>
            </a:r>
          </a:p>
          <a:p>
            <a:pPr lvl="2"/>
            <a:r>
              <a:rPr lang="en-US" sz="2000" dirty="0" smtClean="0"/>
              <a:t>There are sites that will tell you what a program does and if you should uninstall it. I check multiple sites before making a decision.</a:t>
            </a:r>
          </a:p>
          <a:p>
            <a:pPr lvl="1"/>
            <a:r>
              <a:rPr lang="en-US" sz="2400" dirty="0" smtClean="0"/>
              <a:t>If a program/app has been installed without your knowledge, you might want to get rid of it.</a:t>
            </a:r>
          </a:p>
        </p:txBody>
      </p:sp>
    </p:spTree>
    <p:extLst>
      <p:ext uri="{BB962C8B-B14F-4D97-AF65-F5344CB8AC3E}">
        <p14:creationId xmlns:p14="http://schemas.microsoft.com/office/powerpoint/2010/main" val="37958679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733" y="609600"/>
            <a:ext cx="11314641" cy="662152"/>
          </a:xfrm>
          <a:solidFill>
            <a:schemeClr val="bg1"/>
          </a:solidFill>
        </p:spPr>
        <p:txBody>
          <a:bodyPr>
            <a:normAutofit fontScale="90000"/>
          </a:bodyPr>
          <a:lstStyle/>
          <a:p>
            <a:r>
              <a:rPr lang="en-US" dirty="0" smtClean="0"/>
              <a:t>2. Top Anti-Virus/Firewall Programs per “Consumer Reports”</a:t>
            </a:r>
            <a:endParaRPr lang="en-US" dirty="0"/>
          </a:p>
        </p:txBody>
      </p:sp>
      <p:sp>
        <p:nvSpPr>
          <p:cNvPr id="5" name="Text Placeholder 4"/>
          <p:cNvSpPr>
            <a:spLocks noGrp="1"/>
          </p:cNvSpPr>
          <p:nvPr>
            <p:ph type="body" idx="1"/>
          </p:nvPr>
        </p:nvSpPr>
        <p:spPr>
          <a:xfrm>
            <a:off x="675745" y="1369097"/>
            <a:ext cx="4185623" cy="576262"/>
          </a:xfrm>
        </p:spPr>
        <p:txBody>
          <a:bodyPr/>
          <a:lstStyle/>
          <a:p>
            <a:r>
              <a:rPr lang="en-US" dirty="0" smtClean="0"/>
              <a:t>Windows</a:t>
            </a:r>
            <a:endParaRPr lang="en-US" dirty="0"/>
          </a:p>
        </p:txBody>
      </p:sp>
      <p:sp>
        <p:nvSpPr>
          <p:cNvPr id="6" name="Content Placeholder 5"/>
          <p:cNvSpPr>
            <a:spLocks noGrp="1"/>
          </p:cNvSpPr>
          <p:nvPr>
            <p:ph sz="half" idx="2"/>
          </p:nvPr>
        </p:nvSpPr>
        <p:spPr>
          <a:xfrm>
            <a:off x="675745" y="1871786"/>
            <a:ext cx="4185623" cy="3976071"/>
          </a:xfrm>
        </p:spPr>
        <p:txBody>
          <a:bodyPr>
            <a:normAutofit/>
          </a:bodyPr>
          <a:lstStyle/>
          <a:p>
            <a:r>
              <a:rPr lang="en-US" sz="2400" dirty="0" smtClean="0"/>
              <a:t>Free</a:t>
            </a:r>
          </a:p>
          <a:p>
            <a:pPr lvl="1"/>
            <a:r>
              <a:rPr lang="en-US" sz="2000" dirty="0" smtClean="0"/>
              <a:t>Bitdefender</a:t>
            </a:r>
          </a:p>
          <a:p>
            <a:pPr lvl="1"/>
            <a:r>
              <a:rPr lang="en-US" sz="2000" dirty="0" smtClean="0"/>
              <a:t>Avast</a:t>
            </a:r>
          </a:p>
          <a:p>
            <a:pPr lvl="1"/>
            <a:r>
              <a:rPr lang="en-US" sz="2000" dirty="0" smtClean="0"/>
              <a:t>Avira</a:t>
            </a:r>
          </a:p>
          <a:p>
            <a:r>
              <a:rPr lang="en-US" sz="2400" dirty="0" smtClean="0"/>
              <a:t>Suites (paid)</a:t>
            </a:r>
          </a:p>
          <a:p>
            <a:pPr lvl="1"/>
            <a:r>
              <a:rPr lang="en-US" sz="2000" dirty="0" smtClean="0"/>
              <a:t>Bitdefender</a:t>
            </a:r>
          </a:p>
          <a:p>
            <a:pPr lvl="1"/>
            <a:r>
              <a:rPr lang="en-US" sz="2000" dirty="0" smtClean="0"/>
              <a:t>Norton</a:t>
            </a:r>
          </a:p>
          <a:p>
            <a:pPr lvl="1"/>
            <a:r>
              <a:rPr lang="en-US" sz="2000" dirty="0" smtClean="0"/>
              <a:t>Trend Micro</a:t>
            </a:r>
          </a:p>
          <a:p>
            <a:pPr lvl="1"/>
            <a:r>
              <a:rPr lang="en-US" sz="2000" dirty="0" smtClean="0"/>
              <a:t>Kaspersky</a:t>
            </a:r>
            <a:endParaRPr lang="en-US" sz="2000" dirty="0"/>
          </a:p>
        </p:txBody>
      </p:sp>
      <p:sp>
        <p:nvSpPr>
          <p:cNvPr id="7" name="Text Placeholder 6"/>
          <p:cNvSpPr>
            <a:spLocks noGrp="1"/>
          </p:cNvSpPr>
          <p:nvPr>
            <p:ph type="body" sz="quarter" idx="3"/>
          </p:nvPr>
        </p:nvSpPr>
        <p:spPr>
          <a:xfrm>
            <a:off x="5088383" y="1369097"/>
            <a:ext cx="4185618" cy="576262"/>
          </a:xfrm>
        </p:spPr>
        <p:txBody>
          <a:bodyPr/>
          <a:lstStyle/>
          <a:p>
            <a:r>
              <a:rPr lang="en-US" dirty="0" smtClean="0"/>
              <a:t>Mac</a:t>
            </a:r>
            <a:endParaRPr lang="en-US" dirty="0"/>
          </a:p>
        </p:txBody>
      </p:sp>
      <p:sp>
        <p:nvSpPr>
          <p:cNvPr id="8" name="Content Placeholder 7"/>
          <p:cNvSpPr>
            <a:spLocks noGrp="1"/>
          </p:cNvSpPr>
          <p:nvPr>
            <p:ph sz="quarter" idx="4"/>
          </p:nvPr>
        </p:nvSpPr>
        <p:spPr>
          <a:xfrm>
            <a:off x="5088384" y="1871787"/>
            <a:ext cx="4185617" cy="3976071"/>
          </a:xfrm>
        </p:spPr>
        <p:txBody>
          <a:bodyPr>
            <a:normAutofit/>
          </a:bodyPr>
          <a:lstStyle/>
          <a:p>
            <a:r>
              <a:rPr lang="en-US" sz="2400" dirty="0"/>
              <a:t>Free</a:t>
            </a:r>
          </a:p>
          <a:p>
            <a:pPr lvl="1"/>
            <a:r>
              <a:rPr lang="en-US" sz="2000" dirty="0"/>
              <a:t>Avira</a:t>
            </a:r>
          </a:p>
          <a:p>
            <a:pPr lvl="1"/>
            <a:r>
              <a:rPr lang="en-US" sz="2000" dirty="0" smtClean="0"/>
              <a:t>Avast</a:t>
            </a:r>
          </a:p>
          <a:p>
            <a:pPr lvl="1"/>
            <a:r>
              <a:rPr lang="en-US" sz="2000" dirty="0" err="1" smtClean="0"/>
              <a:t>AVG</a:t>
            </a:r>
            <a:endParaRPr lang="en-US" sz="2000" dirty="0"/>
          </a:p>
          <a:p>
            <a:r>
              <a:rPr lang="en-US" sz="2400" dirty="0"/>
              <a:t>Suites (paid</a:t>
            </a:r>
            <a:r>
              <a:rPr lang="en-US" sz="2400" dirty="0" smtClean="0"/>
              <a:t>)</a:t>
            </a:r>
            <a:endParaRPr lang="en-US" sz="2400" dirty="0"/>
          </a:p>
          <a:p>
            <a:pPr lvl="1"/>
            <a:r>
              <a:rPr lang="en-US" sz="2000" dirty="0" smtClean="0"/>
              <a:t>Norton</a:t>
            </a:r>
            <a:endParaRPr lang="en-US" sz="2000" dirty="0"/>
          </a:p>
          <a:p>
            <a:pPr lvl="1"/>
            <a:r>
              <a:rPr lang="en-US" sz="2000" dirty="0" smtClean="0"/>
              <a:t>G Data</a:t>
            </a:r>
            <a:endParaRPr lang="en-US" sz="2000" dirty="0"/>
          </a:p>
          <a:p>
            <a:pPr lvl="1"/>
            <a:r>
              <a:rPr lang="en-US" sz="2000" dirty="0" smtClean="0"/>
              <a:t>Kaspersky</a:t>
            </a:r>
          </a:p>
          <a:p>
            <a:pPr lvl="1"/>
            <a:r>
              <a:rPr lang="en-US" sz="2000" dirty="0" smtClean="0"/>
              <a:t>Bitdefender</a:t>
            </a:r>
            <a:endParaRPr lang="en-US" sz="2000" dirty="0"/>
          </a:p>
          <a:p>
            <a:endParaRPr lang="en-US" dirty="0"/>
          </a:p>
        </p:txBody>
      </p:sp>
      <p:sp>
        <p:nvSpPr>
          <p:cNvPr id="2" name="TextBox 1"/>
          <p:cNvSpPr txBox="1"/>
          <p:nvPr/>
        </p:nvSpPr>
        <p:spPr>
          <a:xfrm>
            <a:off x="756745" y="5864776"/>
            <a:ext cx="7973658" cy="707886"/>
          </a:xfrm>
          <a:prstGeom prst="rect">
            <a:avLst/>
          </a:prstGeom>
          <a:noFill/>
        </p:spPr>
        <p:txBody>
          <a:bodyPr wrap="none" rtlCol="0">
            <a:spAutoFit/>
          </a:bodyPr>
          <a:lstStyle/>
          <a:p>
            <a:r>
              <a:rPr lang="en-US" sz="4000" b="1" dirty="0" smtClean="0">
                <a:solidFill>
                  <a:srgbClr val="FF0000"/>
                </a:solidFill>
              </a:rPr>
              <a:t>Keep your anti-virus up-to-date!</a:t>
            </a:r>
            <a:endParaRPr lang="en-US" sz="4000" b="1" dirty="0">
              <a:solidFill>
                <a:srgbClr val="FF0000"/>
              </a:solidFill>
            </a:endParaRPr>
          </a:p>
        </p:txBody>
      </p:sp>
    </p:spTree>
    <p:extLst>
      <p:ext uri="{BB962C8B-B14F-4D97-AF65-F5344CB8AC3E}">
        <p14:creationId xmlns:p14="http://schemas.microsoft.com/office/powerpoint/2010/main" val="40830367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41131"/>
          </a:xfrm>
        </p:spPr>
        <p:txBody>
          <a:bodyPr/>
          <a:lstStyle/>
          <a:p>
            <a:r>
              <a:rPr lang="en-US" dirty="0" smtClean="0"/>
              <a:t>3. Use Strong Passwords</a:t>
            </a:r>
            <a:endParaRPr lang="en-US" dirty="0"/>
          </a:p>
        </p:txBody>
      </p:sp>
      <p:sp>
        <p:nvSpPr>
          <p:cNvPr id="3" name="Content Placeholder 2"/>
          <p:cNvSpPr>
            <a:spLocks noGrp="1"/>
          </p:cNvSpPr>
          <p:nvPr>
            <p:ph idx="1"/>
          </p:nvPr>
        </p:nvSpPr>
        <p:spPr>
          <a:xfrm>
            <a:off x="677333" y="1250731"/>
            <a:ext cx="10414219" cy="5482578"/>
          </a:xfrm>
          <a:solidFill>
            <a:schemeClr val="bg1"/>
          </a:solidFill>
          <a:ln>
            <a:noFill/>
          </a:ln>
        </p:spPr>
        <p:txBody>
          <a:bodyPr>
            <a:normAutofit/>
          </a:bodyPr>
          <a:lstStyle/>
          <a:p>
            <a:r>
              <a:rPr lang="en-US" sz="2400" dirty="0" smtClean="0"/>
              <a:t>Different password for every program/site</a:t>
            </a:r>
          </a:p>
          <a:p>
            <a:r>
              <a:rPr lang="en-US" sz="2400" dirty="0" smtClean="0"/>
              <a:t>Password requirements</a:t>
            </a:r>
          </a:p>
          <a:p>
            <a:pPr lvl="1"/>
            <a:r>
              <a:rPr lang="en-US" sz="2000" dirty="0" smtClean="0"/>
              <a:t>8 characters minimum, 12 is better</a:t>
            </a:r>
          </a:p>
          <a:p>
            <a:pPr lvl="1"/>
            <a:r>
              <a:rPr lang="en-US" sz="2000" dirty="0" smtClean="0"/>
              <a:t>Uppercase, lowercase, numbers and special characters</a:t>
            </a:r>
          </a:p>
          <a:p>
            <a:r>
              <a:rPr lang="en-US" sz="2400" dirty="0" smtClean="0"/>
              <a:t>Intelligent vs. unintelligent passwords</a:t>
            </a:r>
          </a:p>
          <a:p>
            <a:pPr lvl="1"/>
            <a:r>
              <a:rPr lang="en-US" sz="2000" dirty="0" smtClean="0"/>
              <a:t>Intelligent = A word or phrase that means something so you will remember it</a:t>
            </a:r>
          </a:p>
          <a:p>
            <a:pPr lvl="2"/>
            <a:r>
              <a:rPr lang="en-US" sz="1800" dirty="0" smtClean="0"/>
              <a:t>Example: </a:t>
            </a:r>
            <a:r>
              <a:rPr lang="en-US" sz="1800" dirty="0" err="1" smtClean="0"/>
              <a:t>C@reerPr0spectors</a:t>
            </a:r>
            <a:endParaRPr lang="en-US" sz="1800" dirty="0" smtClean="0"/>
          </a:p>
          <a:p>
            <a:pPr lvl="2"/>
            <a:r>
              <a:rPr lang="en-US" sz="1800" dirty="0"/>
              <a:t>Use intelligent when you need to remember, but don’t make anything someone could begin to guess.</a:t>
            </a:r>
          </a:p>
          <a:p>
            <a:pPr lvl="1"/>
            <a:r>
              <a:rPr lang="en-US" sz="2000" dirty="0" smtClean="0"/>
              <a:t>Unintelligent = Complete gibberish, which is harder to crack</a:t>
            </a:r>
          </a:p>
          <a:p>
            <a:pPr lvl="2"/>
            <a:r>
              <a:rPr lang="en-US" sz="1800" dirty="0" smtClean="0"/>
              <a:t>Example</a:t>
            </a:r>
            <a:r>
              <a:rPr lang="en-US" sz="1800" dirty="0"/>
              <a:t>: S/5&gt;,.^2466</a:t>
            </a:r>
            <a:r>
              <a:rPr lang="en-US" sz="1800" dirty="0" smtClean="0"/>
              <a:t>|</a:t>
            </a:r>
          </a:p>
          <a:p>
            <a:pPr lvl="2"/>
            <a:r>
              <a:rPr lang="en-US" sz="1800" dirty="0" smtClean="0"/>
              <a:t>Use unintelligent with a password keeper, like Password Safe</a:t>
            </a:r>
          </a:p>
          <a:p>
            <a:pPr lvl="2"/>
            <a:endParaRPr lang="en-US" dirty="0" smtClean="0"/>
          </a:p>
          <a:p>
            <a:endParaRPr lang="en-US" dirty="0"/>
          </a:p>
        </p:txBody>
      </p:sp>
    </p:spTree>
    <p:extLst>
      <p:ext uri="{BB962C8B-B14F-4D97-AF65-F5344CB8AC3E}">
        <p14:creationId xmlns:p14="http://schemas.microsoft.com/office/powerpoint/2010/main" val="3831262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909428" cy="660400"/>
          </a:xfrm>
        </p:spPr>
        <p:txBody>
          <a:bodyPr>
            <a:normAutofit/>
          </a:bodyPr>
          <a:lstStyle/>
          <a:p>
            <a:r>
              <a:rPr lang="en-US" dirty="0" smtClean="0"/>
              <a:t>4. Use a Good Password Management Tool</a:t>
            </a:r>
            <a:endParaRPr lang="en-US" dirty="0"/>
          </a:p>
        </p:txBody>
      </p:sp>
      <p:sp>
        <p:nvSpPr>
          <p:cNvPr id="4" name="TextBox 3"/>
          <p:cNvSpPr txBox="1"/>
          <p:nvPr/>
        </p:nvSpPr>
        <p:spPr>
          <a:xfrm>
            <a:off x="1247775" y="1400175"/>
            <a:ext cx="8086725" cy="523220"/>
          </a:xfrm>
          <a:prstGeom prst="rect">
            <a:avLst/>
          </a:prstGeom>
          <a:noFill/>
        </p:spPr>
        <p:txBody>
          <a:bodyPr wrap="square" rtlCol="0">
            <a:spAutoFit/>
          </a:bodyPr>
          <a:lstStyle/>
          <a:p>
            <a:r>
              <a:rPr lang="en-US" sz="2800" b="1" dirty="0" err="1" smtClean="0"/>
              <a:t>pwsafe.org</a:t>
            </a:r>
            <a:endParaRPr lang="en-US" sz="2800" b="1" dirty="0"/>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t="13468" r="1231" b="5219"/>
          <a:stretch/>
        </p:blipFill>
        <p:spPr>
          <a:xfrm>
            <a:off x="1247775" y="2053570"/>
            <a:ext cx="9934575" cy="4600575"/>
          </a:xfrm>
          <a:prstGeom prst="rect">
            <a:avLst/>
          </a:prstGeom>
        </p:spPr>
      </p:pic>
      <p:sp>
        <p:nvSpPr>
          <p:cNvPr id="3" name="Oval 2"/>
          <p:cNvSpPr/>
          <p:nvPr/>
        </p:nvSpPr>
        <p:spPr>
          <a:xfrm>
            <a:off x="5438274" y="5907505"/>
            <a:ext cx="757989" cy="276727"/>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3441032" y="5450305"/>
            <a:ext cx="1997242" cy="541421"/>
          </a:xfrm>
          <a:prstGeom prst="straightConnector1">
            <a:avLst/>
          </a:prstGeom>
          <a:ln w="76200">
            <a:solidFill>
              <a:srgbClr val="FF0000"/>
            </a:solidFill>
            <a:tailEnd type="triangle"/>
          </a:ln>
        </p:spPr>
        <p:style>
          <a:lnRef idx="2">
            <a:schemeClr val="dk1"/>
          </a:lnRef>
          <a:fillRef idx="0">
            <a:schemeClr val="dk1"/>
          </a:fillRef>
          <a:effectRef idx="1">
            <a:schemeClr val="dk1"/>
          </a:effectRef>
          <a:fontRef idx="minor">
            <a:schemeClr val="tx1"/>
          </a:fontRef>
        </p:style>
      </p:cxnSp>
      <p:cxnSp>
        <p:nvCxnSpPr>
          <p:cNvPr id="10" name="Straight Arrow Connector 9"/>
          <p:cNvCxnSpPr/>
          <p:nvPr/>
        </p:nvCxnSpPr>
        <p:spPr>
          <a:xfrm flipH="1">
            <a:off x="6215062" y="5426241"/>
            <a:ext cx="1856873" cy="661737"/>
          </a:xfrm>
          <a:prstGeom prst="straightConnector1">
            <a:avLst/>
          </a:prstGeom>
          <a:ln w="76200">
            <a:solidFill>
              <a:srgbClr val="FF0000"/>
            </a:solidFill>
            <a:tailEnd type="triangle"/>
          </a:ln>
        </p:spPr>
        <p:style>
          <a:lnRef idx="2">
            <a:schemeClr val="dk1"/>
          </a:lnRef>
          <a:fillRef idx="0">
            <a:schemeClr val="dk1"/>
          </a:fillRef>
          <a:effectRef idx="1">
            <a:schemeClr val="dk1"/>
          </a:effectRef>
          <a:fontRef idx="minor">
            <a:schemeClr val="tx1"/>
          </a:fontRef>
        </p:style>
      </p:cxnSp>
      <p:sp>
        <p:nvSpPr>
          <p:cNvPr id="8" name="Oval 7"/>
          <p:cNvSpPr/>
          <p:nvPr/>
        </p:nvSpPr>
        <p:spPr>
          <a:xfrm>
            <a:off x="999624" y="1413890"/>
            <a:ext cx="2600826" cy="580119"/>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25026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7937"/>
          </a:xfrm>
        </p:spPr>
        <p:txBody>
          <a:bodyPr/>
          <a:lstStyle/>
          <a:p>
            <a:r>
              <a:rPr lang="en-US" dirty="0" err="1" smtClean="0"/>
              <a:t>4b</a:t>
            </a:r>
            <a:r>
              <a:rPr lang="en-US" dirty="0" smtClean="0"/>
              <a:t>. Password Safe Demo</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358" y="1378111"/>
            <a:ext cx="8550442" cy="5230255"/>
          </a:xfrm>
          <a:prstGeom prst="rect">
            <a:avLst/>
          </a:prstGeom>
        </p:spPr>
      </p:pic>
    </p:spTree>
    <p:extLst>
      <p:ext uri="{BB962C8B-B14F-4D97-AF65-F5344CB8AC3E}">
        <p14:creationId xmlns:p14="http://schemas.microsoft.com/office/powerpoint/2010/main" val="6727757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Purpose of this Presentation</a:t>
            </a:r>
            <a:endParaRPr lang="en-US" dirty="0"/>
          </a:p>
        </p:txBody>
      </p:sp>
      <p:sp>
        <p:nvSpPr>
          <p:cNvPr id="9" name="Content Placeholder 8"/>
          <p:cNvSpPr>
            <a:spLocks noGrp="1"/>
          </p:cNvSpPr>
          <p:nvPr>
            <p:ph idx="1"/>
          </p:nvPr>
        </p:nvSpPr>
        <p:spPr>
          <a:xfrm>
            <a:off x="677334" y="1296989"/>
            <a:ext cx="8596668" cy="5113971"/>
          </a:xfrm>
        </p:spPr>
        <p:txBody>
          <a:bodyPr>
            <a:normAutofit fontScale="92500"/>
          </a:bodyPr>
          <a:lstStyle/>
          <a:p>
            <a:r>
              <a:rPr lang="en-US" sz="2800" dirty="0" smtClean="0"/>
              <a:t>Job Seekers use the Internet a lot. There are hazards out there!</a:t>
            </a:r>
          </a:p>
          <a:p>
            <a:r>
              <a:rPr lang="en-US" sz="2800" dirty="0" smtClean="0"/>
              <a:t>The </a:t>
            </a:r>
            <a:r>
              <a:rPr lang="en-US" sz="2800" dirty="0"/>
              <a:t>Purpose of this </a:t>
            </a:r>
            <a:r>
              <a:rPr lang="en-US" sz="2800" dirty="0" smtClean="0"/>
              <a:t>Presentation is:</a:t>
            </a:r>
          </a:p>
          <a:p>
            <a:pPr lvl="1"/>
            <a:r>
              <a:rPr lang="en-US" sz="2400" dirty="0" smtClean="0"/>
              <a:t>To </a:t>
            </a:r>
            <a:r>
              <a:rPr lang="en-US" sz="2400" b="1" u="sng" dirty="0" smtClean="0"/>
              <a:t>raise your awareness </a:t>
            </a:r>
            <a:r>
              <a:rPr lang="en-US" sz="2400" dirty="0" smtClean="0"/>
              <a:t>about the the threats you face</a:t>
            </a:r>
          </a:p>
          <a:p>
            <a:pPr lvl="1"/>
            <a:r>
              <a:rPr lang="en-US" sz="2400" dirty="0" smtClean="0"/>
              <a:t>To </a:t>
            </a:r>
            <a:r>
              <a:rPr lang="en-US" sz="2400" b="1" u="sng" dirty="0" smtClean="0"/>
              <a:t>give you ideas and tools</a:t>
            </a:r>
            <a:r>
              <a:rPr lang="en-US" sz="2400" b="1" dirty="0" smtClean="0"/>
              <a:t> </a:t>
            </a:r>
            <a:r>
              <a:rPr lang="en-US" sz="2400" dirty="0" smtClean="0"/>
              <a:t>to stay as safe as you can</a:t>
            </a:r>
          </a:p>
          <a:p>
            <a:r>
              <a:rPr lang="en-US" sz="2800" dirty="0"/>
              <a:t>The Purpose of this Presentation </a:t>
            </a:r>
            <a:r>
              <a:rPr lang="en-US" sz="2800" dirty="0" smtClean="0"/>
              <a:t>is NOT:</a:t>
            </a:r>
          </a:p>
          <a:p>
            <a:pPr lvl="1"/>
            <a:r>
              <a:rPr lang="en-US" sz="2400" dirty="0" smtClean="0"/>
              <a:t>To make you an expert on cyber security</a:t>
            </a:r>
          </a:p>
          <a:p>
            <a:pPr lvl="1"/>
            <a:r>
              <a:rPr lang="en-US" sz="2400" dirty="0" smtClean="0"/>
              <a:t>To get into the technical aspects of cyber crime</a:t>
            </a:r>
            <a:endParaRPr lang="en-US" sz="2400" dirty="0"/>
          </a:p>
          <a:p>
            <a:pPr lvl="1"/>
            <a:r>
              <a:rPr lang="en-US" sz="2400" dirty="0"/>
              <a:t>To explain every threat out </a:t>
            </a:r>
            <a:r>
              <a:rPr lang="en-US" sz="2400" dirty="0" smtClean="0"/>
              <a:t>there</a:t>
            </a:r>
          </a:p>
          <a:p>
            <a:pPr lvl="1"/>
            <a:r>
              <a:rPr lang="en-US" sz="2400" dirty="0" smtClean="0"/>
              <a:t>To </a:t>
            </a:r>
            <a:r>
              <a:rPr lang="en-US" sz="2400" u="sng" dirty="0" smtClean="0"/>
              <a:t>ensure</a:t>
            </a:r>
            <a:r>
              <a:rPr lang="en-US" sz="2400" dirty="0" smtClean="0"/>
              <a:t> you will be safe on the ‘Net. No presentation can do that. Most of that is up to you.</a:t>
            </a:r>
            <a:endParaRPr lang="en-US" sz="2400" dirty="0"/>
          </a:p>
          <a:p>
            <a:endParaRPr lang="en-US" dirty="0"/>
          </a:p>
        </p:txBody>
      </p:sp>
    </p:spTree>
    <p:extLst>
      <p:ext uri="{BB962C8B-B14F-4D97-AF65-F5344CB8AC3E}">
        <p14:creationId xmlns:p14="http://schemas.microsoft.com/office/powerpoint/2010/main" val="21843213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a:t>
            </a:r>
            <a:r>
              <a:rPr lang="en-US" dirty="0"/>
              <a:t>Multi-Factor Authentication</a:t>
            </a:r>
          </a:p>
        </p:txBody>
      </p:sp>
      <p:sp>
        <p:nvSpPr>
          <p:cNvPr id="3" name="Content Placeholder 2"/>
          <p:cNvSpPr>
            <a:spLocks noGrp="1"/>
          </p:cNvSpPr>
          <p:nvPr>
            <p:ph idx="1"/>
          </p:nvPr>
        </p:nvSpPr>
        <p:spPr>
          <a:xfrm>
            <a:off x="677334" y="1531196"/>
            <a:ext cx="10390469" cy="4833977"/>
          </a:xfrm>
          <a:solidFill>
            <a:schemeClr val="bg1"/>
          </a:solidFill>
        </p:spPr>
        <p:txBody>
          <a:bodyPr>
            <a:normAutofit/>
          </a:bodyPr>
          <a:lstStyle/>
          <a:p>
            <a:r>
              <a:rPr lang="en-US" sz="2400" dirty="0" smtClean="0"/>
              <a:t>Various sites give you the option of two factor authentication</a:t>
            </a:r>
          </a:p>
          <a:p>
            <a:pPr lvl="1"/>
            <a:r>
              <a:rPr lang="en-US" sz="2000" dirty="0" smtClean="0"/>
              <a:t>Banks</a:t>
            </a:r>
          </a:p>
          <a:p>
            <a:pPr lvl="1"/>
            <a:r>
              <a:rPr lang="en-US" sz="2000" dirty="0" smtClean="0"/>
              <a:t>Amazon</a:t>
            </a:r>
          </a:p>
          <a:p>
            <a:pPr lvl="1"/>
            <a:r>
              <a:rPr lang="en-US" sz="2000" dirty="0" smtClean="0"/>
              <a:t>PayPal</a:t>
            </a:r>
          </a:p>
          <a:p>
            <a:pPr lvl="1"/>
            <a:r>
              <a:rPr lang="en-US" sz="2000" dirty="0" smtClean="0"/>
              <a:t>Google</a:t>
            </a:r>
          </a:p>
          <a:p>
            <a:pPr lvl="1"/>
            <a:r>
              <a:rPr lang="en-US" sz="2000" dirty="0" smtClean="0"/>
              <a:t>Many others</a:t>
            </a:r>
          </a:p>
          <a:p>
            <a:r>
              <a:rPr lang="en-US" sz="2400" dirty="0" smtClean="0"/>
              <a:t>To log in, you use your password as you normally would, then you get the option to send a code to your phone or email. You enter that code before you can get in. </a:t>
            </a:r>
          </a:p>
          <a:p>
            <a:r>
              <a:rPr lang="en-US" sz="2400" b="1" u="sng" dirty="0" smtClean="0">
                <a:solidFill>
                  <a:srgbClr val="FF0000"/>
                </a:solidFill>
              </a:rPr>
              <a:t>Multi-factor authentication</a:t>
            </a:r>
            <a:r>
              <a:rPr lang="en-US" sz="2400" b="1" u="sng" dirty="0" smtClean="0">
                <a:solidFill>
                  <a:srgbClr val="FF0000"/>
                </a:solidFill>
              </a:rPr>
              <a:t> </a:t>
            </a:r>
            <a:r>
              <a:rPr lang="en-US" sz="2400" b="1" u="sng" dirty="0" smtClean="0">
                <a:solidFill>
                  <a:srgbClr val="FF0000"/>
                </a:solidFill>
              </a:rPr>
              <a:t>is the most secure process there is for the average user!!!</a:t>
            </a:r>
          </a:p>
          <a:p>
            <a:pPr lvl="1"/>
            <a:endParaRPr lang="en-US" dirty="0"/>
          </a:p>
        </p:txBody>
      </p:sp>
    </p:spTree>
    <p:extLst>
      <p:ext uri="{BB962C8B-B14F-4D97-AF65-F5344CB8AC3E}">
        <p14:creationId xmlns:p14="http://schemas.microsoft.com/office/powerpoint/2010/main" val="3354827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5a</a:t>
            </a:r>
            <a:r>
              <a:rPr lang="en-US" dirty="0" smtClean="0"/>
              <a:t>. Multi-Factor </a:t>
            </a:r>
            <a:r>
              <a:rPr lang="en-US" dirty="0"/>
              <a:t>Authentication</a:t>
            </a:r>
          </a:p>
        </p:txBody>
      </p:sp>
      <p:sp>
        <p:nvSpPr>
          <p:cNvPr id="5" name="Rectangle 4"/>
          <p:cNvSpPr/>
          <p:nvPr/>
        </p:nvSpPr>
        <p:spPr>
          <a:xfrm>
            <a:off x="2886075" y="1930400"/>
            <a:ext cx="2838450" cy="584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488873" y="1404149"/>
            <a:ext cx="327602" cy="5262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57659"/>
          <a:stretch/>
        </p:blipFill>
        <p:spPr>
          <a:xfrm>
            <a:off x="288394" y="1926933"/>
            <a:ext cx="9998605" cy="1517307"/>
          </a:xfrm>
          <a:prstGeom prst="rect">
            <a:avLst/>
          </a:prstGeom>
        </p:spPr>
      </p:pic>
    </p:spTree>
    <p:extLst>
      <p:ext uri="{BB962C8B-B14F-4D97-AF65-F5344CB8AC3E}">
        <p14:creationId xmlns:p14="http://schemas.microsoft.com/office/powerpoint/2010/main" val="31671481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5b</a:t>
            </a:r>
            <a:r>
              <a:rPr lang="en-US" dirty="0" smtClean="0"/>
              <a:t>. Multi-Factor </a:t>
            </a:r>
            <a:r>
              <a:rPr lang="en-US" dirty="0"/>
              <a:t>Authentication</a:t>
            </a:r>
          </a:p>
        </p:txBody>
      </p:sp>
      <p:sp>
        <p:nvSpPr>
          <p:cNvPr id="5" name="Rectangle 4"/>
          <p:cNvSpPr/>
          <p:nvPr/>
        </p:nvSpPr>
        <p:spPr>
          <a:xfrm>
            <a:off x="2886075" y="1930400"/>
            <a:ext cx="2838450" cy="584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488873" y="1404149"/>
            <a:ext cx="327602" cy="5262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6138" t="20952" r="16379" b="7924"/>
          <a:stretch/>
        </p:blipFill>
        <p:spPr>
          <a:xfrm>
            <a:off x="752081" y="1263848"/>
            <a:ext cx="8837087" cy="5425710"/>
          </a:xfrm>
          <a:prstGeom prst="rect">
            <a:avLst/>
          </a:prstGeom>
        </p:spPr>
      </p:pic>
    </p:spTree>
    <p:extLst>
      <p:ext uri="{BB962C8B-B14F-4D97-AF65-F5344CB8AC3E}">
        <p14:creationId xmlns:p14="http://schemas.microsoft.com/office/powerpoint/2010/main" val="5848284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5c</a:t>
            </a:r>
            <a:r>
              <a:rPr lang="en-US" dirty="0" smtClean="0"/>
              <a:t>. Multi-Factor </a:t>
            </a:r>
            <a:r>
              <a:rPr lang="en-US" dirty="0"/>
              <a:t>Authentication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1100" y="1404149"/>
            <a:ext cx="4730750" cy="4955376"/>
          </a:xfrm>
          <a:prstGeom prst="rect">
            <a:avLst/>
          </a:prstGeom>
        </p:spPr>
      </p:pic>
      <p:sp>
        <p:nvSpPr>
          <p:cNvPr id="5" name="Rectangle 4"/>
          <p:cNvSpPr/>
          <p:nvPr/>
        </p:nvSpPr>
        <p:spPr>
          <a:xfrm>
            <a:off x="2886075" y="1930400"/>
            <a:ext cx="2838450" cy="584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488873" y="1404149"/>
            <a:ext cx="327602" cy="5262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32718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85011"/>
            <a:ext cx="11101582" cy="1042735"/>
          </a:xfrm>
          <a:solidFill>
            <a:schemeClr val="bg1"/>
          </a:solidFill>
        </p:spPr>
        <p:txBody>
          <a:bodyPr>
            <a:normAutofit fontScale="90000"/>
          </a:bodyPr>
          <a:lstStyle/>
          <a:p>
            <a:r>
              <a:rPr lang="en-US" dirty="0" smtClean="0"/>
              <a:t>6. Protect your Personal Identifying Information (</a:t>
            </a:r>
            <a:r>
              <a:rPr lang="en-US" dirty="0" err="1" smtClean="0"/>
              <a:t>PII</a:t>
            </a:r>
            <a:r>
              <a:rPr lang="en-US" dirty="0" smtClean="0"/>
              <a:t>) and financial information</a:t>
            </a:r>
            <a:endParaRPr lang="en-US" dirty="0"/>
          </a:p>
        </p:txBody>
      </p:sp>
      <p:sp>
        <p:nvSpPr>
          <p:cNvPr id="3" name="Content Placeholder 2"/>
          <p:cNvSpPr>
            <a:spLocks noGrp="1"/>
          </p:cNvSpPr>
          <p:nvPr>
            <p:ph idx="1"/>
          </p:nvPr>
        </p:nvSpPr>
        <p:spPr>
          <a:xfrm>
            <a:off x="677334" y="1427747"/>
            <a:ext cx="8596668" cy="4613615"/>
          </a:xfrm>
        </p:spPr>
        <p:txBody>
          <a:bodyPr>
            <a:normAutofit/>
          </a:bodyPr>
          <a:lstStyle/>
          <a:p>
            <a:r>
              <a:rPr lang="en-US" sz="2800" dirty="0" err="1" smtClean="0"/>
              <a:t>PII</a:t>
            </a:r>
            <a:r>
              <a:rPr lang="en-US" sz="2800" dirty="0" smtClean="0"/>
              <a:t> includes all information</a:t>
            </a:r>
            <a:r>
              <a:rPr lang="en-US" sz="2800" dirty="0"/>
              <a:t> which can be used to distinguish or trace an individual's identity, such </a:t>
            </a:r>
            <a:r>
              <a:rPr lang="en-US" sz="2800" dirty="0" smtClean="0"/>
              <a:t>as:</a:t>
            </a:r>
          </a:p>
          <a:p>
            <a:pPr lvl="1"/>
            <a:r>
              <a:rPr lang="en-US" sz="2600" dirty="0" smtClean="0"/>
              <a:t>Name</a:t>
            </a:r>
          </a:p>
          <a:p>
            <a:pPr lvl="1"/>
            <a:r>
              <a:rPr lang="en-US" sz="2600" dirty="0"/>
              <a:t>S</a:t>
            </a:r>
            <a:r>
              <a:rPr lang="en-US" sz="2600" dirty="0" smtClean="0"/>
              <a:t>ocial </a:t>
            </a:r>
            <a:r>
              <a:rPr lang="en-US" sz="2600" dirty="0"/>
              <a:t>security </a:t>
            </a:r>
            <a:r>
              <a:rPr lang="en-US" sz="2600" dirty="0" smtClean="0"/>
              <a:t>number</a:t>
            </a:r>
          </a:p>
          <a:p>
            <a:pPr lvl="1"/>
            <a:r>
              <a:rPr lang="en-US" sz="2600" dirty="0"/>
              <a:t>D</a:t>
            </a:r>
            <a:r>
              <a:rPr lang="en-US" sz="2600" dirty="0" smtClean="0"/>
              <a:t>ate </a:t>
            </a:r>
            <a:r>
              <a:rPr lang="en-US" sz="2600" dirty="0"/>
              <a:t>and place of </a:t>
            </a:r>
            <a:r>
              <a:rPr lang="en-US" sz="2600" dirty="0" smtClean="0"/>
              <a:t>birth</a:t>
            </a:r>
          </a:p>
          <a:p>
            <a:pPr lvl="1"/>
            <a:r>
              <a:rPr lang="en-US" sz="2600" dirty="0"/>
              <a:t>M</a:t>
            </a:r>
            <a:r>
              <a:rPr lang="en-US" sz="2600" dirty="0" smtClean="0"/>
              <a:t>other's </a:t>
            </a:r>
            <a:r>
              <a:rPr lang="en-US" sz="2600" dirty="0"/>
              <a:t>maiden </a:t>
            </a:r>
            <a:r>
              <a:rPr lang="en-US" sz="2600" dirty="0" smtClean="0"/>
              <a:t>name</a:t>
            </a:r>
          </a:p>
          <a:p>
            <a:pPr lvl="1"/>
            <a:r>
              <a:rPr lang="en-US" sz="2600" dirty="0"/>
              <a:t>B</a:t>
            </a:r>
            <a:r>
              <a:rPr lang="en-US" sz="2600" dirty="0" smtClean="0"/>
              <a:t>iometric records</a:t>
            </a:r>
          </a:p>
          <a:p>
            <a:pPr marL="0" indent="0">
              <a:buNone/>
            </a:pPr>
            <a:endParaRPr lang="en-US" sz="2800" dirty="0"/>
          </a:p>
          <a:p>
            <a:pPr lvl="1"/>
            <a:endParaRPr lang="en-US" sz="2600" dirty="0"/>
          </a:p>
        </p:txBody>
      </p:sp>
    </p:spTree>
    <p:extLst>
      <p:ext uri="{BB962C8B-B14F-4D97-AF65-F5344CB8AC3E}">
        <p14:creationId xmlns:p14="http://schemas.microsoft.com/office/powerpoint/2010/main" val="174586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85011"/>
            <a:ext cx="11101582" cy="1042735"/>
          </a:xfrm>
          <a:solidFill>
            <a:schemeClr val="bg1"/>
          </a:solidFill>
        </p:spPr>
        <p:txBody>
          <a:bodyPr>
            <a:normAutofit fontScale="90000"/>
          </a:bodyPr>
          <a:lstStyle/>
          <a:p>
            <a:r>
              <a:rPr lang="en-US" dirty="0" err="1" smtClean="0"/>
              <a:t>6a</a:t>
            </a:r>
            <a:r>
              <a:rPr lang="en-US" dirty="0" smtClean="0"/>
              <a:t>. Protect your Personal Identifying Information (</a:t>
            </a:r>
            <a:r>
              <a:rPr lang="en-US" dirty="0" err="1" smtClean="0"/>
              <a:t>PII</a:t>
            </a:r>
            <a:r>
              <a:rPr lang="en-US" dirty="0" smtClean="0"/>
              <a:t>) and financial information</a:t>
            </a:r>
            <a:endParaRPr lang="en-US" dirty="0"/>
          </a:p>
        </p:txBody>
      </p:sp>
      <p:sp>
        <p:nvSpPr>
          <p:cNvPr id="3" name="Content Placeholder 2"/>
          <p:cNvSpPr>
            <a:spLocks noGrp="1"/>
          </p:cNvSpPr>
          <p:nvPr>
            <p:ph idx="1"/>
          </p:nvPr>
        </p:nvSpPr>
        <p:spPr>
          <a:xfrm>
            <a:off x="677334" y="1427747"/>
            <a:ext cx="9549508" cy="5093369"/>
          </a:xfrm>
          <a:solidFill>
            <a:schemeClr val="bg1"/>
          </a:solidFill>
        </p:spPr>
        <p:txBody>
          <a:bodyPr>
            <a:normAutofit fontScale="92500" lnSpcReduction="10000"/>
          </a:bodyPr>
          <a:lstStyle/>
          <a:p>
            <a:r>
              <a:rPr lang="en-US" sz="2800" dirty="0" smtClean="0"/>
              <a:t>Financial Information Includes:</a:t>
            </a:r>
          </a:p>
          <a:p>
            <a:pPr lvl="1"/>
            <a:r>
              <a:rPr lang="en-US" sz="2600" dirty="0" smtClean="0"/>
              <a:t>Credit card numbers</a:t>
            </a:r>
          </a:p>
          <a:p>
            <a:pPr lvl="1"/>
            <a:r>
              <a:rPr lang="en-US" sz="2600" dirty="0" smtClean="0"/>
              <a:t>Bank account numbers</a:t>
            </a:r>
          </a:p>
          <a:p>
            <a:pPr lvl="1"/>
            <a:r>
              <a:rPr lang="en-US" sz="2600" dirty="0" smtClean="0"/>
              <a:t>Loan numbers</a:t>
            </a:r>
          </a:p>
          <a:p>
            <a:pPr lvl="1"/>
            <a:r>
              <a:rPr lang="en-US" sz="2600" dirty="0" smtClean="0"/>
              <a:t>Insurance account numbers</a:t>
            </a:r>
          </a:p>
          <a:p>
            <a:r>
              <a:rPr lang="en-US" sz="3000" dirty="0" smtClean="0"/>
              <a:t>Do not give this information out on an inbound request</a:t>
            </a:r>
            <a:r>
              <a:rPr lang="en-US" sz="3000" dirty="0" smtClean="0"/>
              <a:t>!</a:t>
            </a:r>
          </a:p>
          <a:p>
            <a:pPr lvl="1"/>
            <a:r>
              <a:rPr lang="en-US" sz="2800" dirty="0" smtClean="0"/>
              <a:t>Inbound = They are contacting you.</a:t>
            </a:r>
          </a:p>
          <a:p>
            <a:pPr lvl="1"/>
            <a:r>
              <a:rPr lang="en-US" sz="2800" dirty="0" smtClean="0"/>
              <a:t>Outbound = You are contacting them at an address or phone number you know is correct.</a:t>
            </a:r>
            <a:endParaRPr lang="en-US" sz="2800" dirty="0" smtClean="0"/>
          </a:p>
          <a:p>
            <a:r>
              <a:rPr lang="en-US" sz="3000" dirty="0" smtClean="0"/>
              <a:t>If you need to provide that </a:t>
            </a:r>
            <a:r>
              <a:rPr lang="en-US" sz="3000" dirty="0" smtClean="0"/>
              <a:t>kind of information</a:t>
            </a:r>
            <a:r>
              <a:rPr lang="en-US" sz="3000" dirty="0" smtClean="0"/>
              <a:t>, arrange an outbound method</a:t>
            </a:r>
          </a:p>
          <a:p>
            <a:pPr marL="0" indent="0">
              <a:buNone/>
            </a:pPr>
            <a:endParaRPr lang="en-US" sz="2800" dirty="0"/>
          </a:p>
          <a:p>
            <a:pPr lvl="1"/>
            <a:endParaRPr lang="en-US" sz="2600" dirty="0"/>
          </a:p>
        </p:txBody>
      </p:sp>
    </p:spTree>
    <p:extLst>
      <p:ext uri="{BB962C8B-B14F-4D97-AF65-F5344CB8AC3E}">
        <p14:creationId xmlns:p14="http://schemas.microsoft.com/office/powerpoint/2010/main" val="12514603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74032"/>
          </a:xfrm>
        </p:spPr>
        <p:txBody>
          <a:bodyPr>
            <a:normAutofit/>
          </a:bodyPr>
          <a:lstStyle/>
          <a:p>
            <a:r>
              <a:rPr lang="en-US" dirty="0" smtClean="0"/>
              <a:t>7 </a:t>
            </a:r>
            <a:r>
              <a:rPr lang="en-US" dirty="0"/>
              <a:t>-</a:t>
            </a:r>
            <a:r>
              <a:rPr lang="en-US" dirty="0" smtClean="0"/>
              <a:t> 8</a:t>
            </a:r>
            <a:endParaRPr lang="en-US" dirty="0"/>
          </a:p>
        </p:txBody>
      </p:sp>
      <p:sp>
        <p:nvSpPr>
          <p:cNvPr id="3" name="Content Placeholder 2"/>
          <p:cNvSpPr>
            <a:spLocks noGrp="1"/>
          </p:cNvSpPr>
          <p:nvPr>
            <p:ph idx="1"/>
          </p:nvPr>
        </p:nvSpPr>
        <p:spPr>
          <a:xfrm>
            <a:off x="677333" y="1179094"/>
            <a:ext cx="11245493" cy="5678905"/>
          </a:xfrm>
          <a:solidFill>
            <a:schemeClr val="bg1"/>
          </a:solidFill>
        </p:spPr>
        <p:txBody>
          <a:bodyPr>
            <a:normAutofit/>
          </a:bodyPr>
          <a:lstStyle/>
          <a:p>
            <a:pPr>
              <a:buFont typeface="+mj-lt"/>
              <a:buAutoNum type="arabicPeriod" startAt="7"/>
            </a:pPr>
            <a:r>
              <a:rPr lang="en-US" sz="2400" dirty="0"/>
              <a:t>Use your mobile devices </a:t>
            </a:r>
            <a:r>
              <a:rPr lang="en-US" sz="2400" dirty="0" smtClean="0"/>
              <a:t>securely.</a:t>
            </a:r>
          </a:p>
          <a:p>
            <a:pPr lvl="1"/>
            <a:r>
              <a:rPr lang="en-US" sz="2600" dirty="0" smtClean="0"/>
              <a:t>All the precautions you take for computers apply to mobile devices.</a:t>
            </a:r>
          </a:p>
          <a:p>
            <a:pPr lvl="1"/>
            <a:r>
              <a:rPr lang="en-US" sz="2600" dirty="0" smtClean="0"/>
              <a:t>Use a security suite on your phone.</a:t>
            </a:r>
          </a:p>
          <a:p>
            <a:pPr lvl="1"/>
            <a:r>
              <a:rPr lang="en-US" sz="2600" dirty="0" smtClean="0"/>
              <a:t>Use a password management program on your phone.</a:t>
            </a:r>
            <a:endParaRPr lang="en-US" sz="2600" dirty="0"/>
          </a:p>
          <a:p>
            <a:pPr>
              <a:buFont typeface="+mj-lt"/>
              <a:buAutoNum type="arabicPeriod" startAt="7"/>
            </a:pPr>
            <a:r>
              <a:rPr lang="en-US" sz="2600" dirty="0"/>
              <a:t>Backup Your data </a:t>
            </a:r>
            <a:r>
              <a:rPr lang="en-US" sz="2600" dirty="0" smtClean="0"/>
              <a:t>regularly.</a:t>
            </a:r>
          </a:p>
          <a:p>
            <a:pPr lvl="1"/>
            <a:r>
              <a:rPr lang="en-US" sz="2600" dirty="0" smtClean="0"/>
              <a:t>External hard drives are relatively cheap.</a:t>
            </a:r>
          </a:p>
          <a:p>
            <a:pPr lvl="1"/>
            <a:r>
              <a:rPr lang="en-US" sz="2600" dirty="0" smtClean="0"/>
              <a:t>You data is a valuable and sometimes irreplaceable asset! It does not take much effort to back it up.</a:t>
            </a:r>
            <a:endParaRPr lang="en-US" sz="2600" dirty="0"/>
          </a:p>
        </p:txBody>
      </p:sp>
    </p:spTree>
    <p:extLst>
      <p:ext uri="{BB962C8B-B14F-4D97-AF65-F5344CB8AC3E}">
        <p14:creationId xmlns:p14="http://schemas.microsoft.com/office/powerpoint/2010/main" val="34677326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74032"/>
          </a:xfrm>
        </p:spPr>
        <p:txBody>
          <a:bodyPr>
            <a:normAutofit/>
          </a:bodyPr>
          <a:lstStyle/>
          <a:p>
            <a:r>
              <a:rPr lang="en-US" dirty="0" smtClean="0"/>
              <a:t>9 - 10</a:t>
            </a:r>
            <a:endParaRPr lang="en-US" dirty="0"/>
          </a:p>
        </p:txBody>
      </p:sp>
      <p:sp>
        <p:nvSpPr>
          <p:cNvPr id="3" name="Content Placeholder 2"/>
          <p:cNvSpPr>
            <a:spLocks noGrp="1"/>
          </p:cNvSpPr>
          <p:nvPr>
            <p:ph idx="1"/>
          </p:nvPr>
        </p:nvSpPr>
        <p:spPr>
          <a:xfrm>
            <a:off x="677333" y="1179094"/>
            <a:ext cx="10524067" cy="5678905"/>
          </a:xfrm>
          <a:solidFill>
            <a:schemeClr val="bg1"/>
          </a:solidFill>
        </p:spPr>
        <p:txBody>
          <a:bodyPr>
            <a:normAutofit/>
          </a:bodyPr>
          <a:lstStyle/>
          <a:p>
            <a:pPr marL="514350" indent="-514350">
              <a:buFont typeface="+mj-lt"/>
              <a:buAutoNum type="arabicPeriod" startAt="9"/>
            </a:pPr>
            <a:r>
              <a:rPr lang="en-US" sz="2600" dirty="0" smtClean="0"/>
              <a:t>Use </a:t>
            </a:r>
            <a:r>
              <a:rPr lang="en-US" sz="2600" dirty="0"/>
              <a:t>a </a:t>
            </a:r>
            <a:r>
              <a:rPr lang="en-US" sz="2600" dirty="0" smtClean="0"/>
              <a:t>Virtual Private Network (VPN) </a:t>
            </a:r>
            <a:r>
              <a:rPr lang="en-US" sz="2600" dirty="0"/>
              <a:t>on public </a:t>
            </a:r>
            <a:r>
              <a:rPr lang="en-US" sz="2600" dirty="0" smtClean="0"/>
              <a:t>Wi-Fi.</a:t>
            </a:r>
          </a:p>
          <a:p>
            <a:pPr lvl="1"/>
            <a:r>
              <a:rPr lang="en-US" sz="2600" dirty="0" smtClean="0"/>
              <a:t>You can get VPN service from some security suites.</a:t>
            </a:r>
            <a:endParaRPr lang="en-US" sz="2600" dirty="0"/>
          </a:p>
          <a:p>
            <a:pPr marL="514350" indent="-514350">
              <a:buFont typeface="+mj-lt"/>
              <a:buAutoNum type="arabicPeriod" startAt="9"/>
            </a:pPr>
            <a:r>
              <a:rPr lang="en-US" sz="2600" dirty="0"/>
              <a:t>Don’t let unauthorized people have physical access to your computer</a:t>
            </a:r>
            <a:r>
              <a:rPr lang="en-US" sz="2600" dirty="0" smtClean="0"/>
              <a:t>.</a:t>
            </a:r>
          </a:p>
          <a:p>
            <a:pPr lvl="1"/>
            <a:r>
              <a:rPr lang="en-US" sz="2600" dirty="0" smtClean="0"/>
              <a:t>A lot of computers are stolen from cars, hotel rooms, meeting rooms, etc. </a:t>
            </a:r>
          </a:p>
          <a:p>
            <a:pPr lvl="1"/>
            <a:r>
              <a:rPr lang="en-US" sz="2600" dirty="0" smtClean="0"/>
              <a:t>The main defense is keep your computer out of sight, or physically with you. </a:t>
            </a:r>
          </a:p>
          <a:p>
            <a:pPr lvl="1"/>
            <a:r>
              <a:rPr lang="en-US" sz="2600" dirty="0" smtClean="0"/>
              <a:t>A good cable lock is a good investment.</a:t>
            </a:r>
            <a:endParaRPr lang="en-US" sz="2600" dirty="0"/>
          </a:p>
        </p:txBody>
      </p:sp>
    </p:spTree>
    <p:extLst>
      <p:ext uri="{BB962C8B-B14F-4D97-AF65-F5344CB8AC3E}">
        <p14:creationId xmlns:p14="http://schemas.microsoft.com/office/powerpoint/2010/main" val="2508918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9190"/>
          </a:xfrm>
        </p:spPr>
        <p:txBody>
          <a:bodyPr/>
          <a:lstStyle/>
          <a:p>
            <a:r>
              <a:rPr lang="en-US" dirty="0" smtClean="0"/>
              <a:t>Public Computer Security</a:t>
            </a:r>
            <a:endParaRPr lang="en-US" dirty="0"/>
          </a:p>
        </p:txBody>
      </p:sp>
      <p:sp>
        <p:nvSpPr>
          <p:cNvPr id="3" name="Content Placeholder 2"/>
          <p:cNvSpPr>
            <a:spLocks noGrp="1"/>
          </p:cNvSpPr>
          <p:nvPr>
            <p:ph idx="1"/>
          </p:nvPr>
        </p:nvSpPr>
        <p:spPr>
          <a:xfrm>
            <a:off x="677334" y="1210563"/>
            <a:ext cx="8596668" cy="4570477"/>
          </a:xfrm>
        </p:spPr>
        <p:txBody>
          <a:bodyPr>
            <a:noAutofit/>
          </a:bodyPr>
          <a:lstStyle/>
          <a:p>
            <a:r>
              <a:rPr lang="en-US" sz="2400" dirty="0" smtClean="0"/>
              <a:t>When you use a public computer, like at the library, always delete all browsing history from the operating system and the browser you used.</a:t>
            </a:r>
          </a:p>
          <a:p>
            <a:r>
              <a:rPr lang="en-US" sz="2400" dirty="0" smtClean="0"/>
              <a:t>Then: Re-launch the browser, visit the website you were in, like LinkedIn, and see if it treats you as a new user, or as return user without you logging in. If it logs you in automatically, the step above did not delete your password.</a:t>
            </a:r>
          </a:p>
          <a:p>
            <a:r>
              <a:rPr lang="en-US" sz="2400" dirty="0" smtClean="0"/>
              <a:t>At the Tuckahoe Library, I was told the only sure way to clear your history is to shut the computer down. When it reboots, it is programmed to start with a clean image.</a:t>
            </a:r>
            <a:endParaRPr lang="en-US" sz="2400" dirty="0"/>
          </a:p>
        </p:txBody>
      </p:sp>
      <p:sp>
        <p:nvSpPr>
          <p:cNvPr id="4" name="TextBox 3"/>
          <p:cNvSpPr txBox="1"/>
          <p:nvPr/>
        </p:nvSpPr>
        <p:spPr>
          <a:xfrm>
            <a:off x="166387" y="5852675"/>
            <a:ext cx="10239993" cy="830997"/>
          </a:xfrm>
          <a:prstGeom prst="rect">
            <a:avLst/>
          </a:prstGeom>
          <a:solidFill>
            <a:schemeClr val="bg1"/>
          </a:solidFill>
          <a:ln>
            <a:solidFill>
              <a:schemeClr val="accent1">
                <a:shade val="50000"/>
              </a:schemeClr>
            </a:solidFill>
          </a:ln>
        </p:spPr>
        <p:txBody>
          <a:bodyPr wrap="square" rtlCol="0">
            <a:spAutoFit/>
          </a:bodyPr>
          <a:lstStyle/>
          <a:p>
            <a:r>
              <a:rPr lang="en-US" sz="2400" dirty="0"/>
              <a:t>R</a:t>
            </a:r>
            <a:r>
              <a:rPr lang="en-US" sz="2400" dirty="0" smtClean="0"/>
              <a:t>emember: A hacker could possibly put malware in a public computer and get it to capture your data.</a:t>
            </a:r>
            <a:endParaRPr lang="en-US" sz="2400" dirty="0"/>
          </a:p>
        </p:txBody>
      </p:sp>
    </p:spTree>
    <p:extLst>
      <p:ext uri="{BB962C8B-B14F-4D97-AF65-F5344CB8AC3E}">
        <p14:creationId xmlns:p14="http://schemas.microsoft.com/office/powerpoint/2010/main" val="35667124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506" y="260851"/>
            <a:ext cx="9036496" cy="1320800"/>
          </a:xfrm>
        </p:spPr>
        <p:txBody>
          <a:bodyPr>
            <a:normAutofit/>
          </a:bodyPr>
          <a:lstStyle/>
          <a:p>
            <a:r>
              <a:rPr lang="en-US" dirty="0"/>
              <a:t>Hints you my have have </a:t>
            </a:r>
            <a:r>
              <a:rPr lang="en-US" dirty="0" smtClean="0"/>
              <a:t>been hacked – infected - scammed</a:t>
            </a:r>
            <a:endParaRPr lang="en-US" dirty="0"/>
          </a:p>
        </p:txBody>
      </p:sp>
      <p:sp>
        <p:nvSpPr>
          <p:cNvPr id="3" name="Content Placeholder 2"/>
          <p:cNvSpPr>
            <a:spLocks noGrp="1"/>
          </p:cNvSpPr>
          <p:nvPr>
            <p:ph idx="1"/>
          </p:nvPr>
        </p:nvSpPr>
        <p:spPr>
          <a:xfrm>
            <a:off x="677334" y="1581651"/>
            <a:ext cx="8596668" cy="4592636"/>
          </a:xfrm>
        </p:spPr>
        <p:txBody>
          <a:bodyPr>
            <a:normAutofit fontScale="92500" lnSpcReduction="20000"/>
          </a:bodyPr>
          <a:lstStyle/>
          <a:p>
            <a:r>
              <a:rPr lang="en-US" sz="2600" dirty="0"/>
              <a:t>It takes longer than usual for your computer to start up, it restarts on its own or doesn't start up at all.</a:t>
            </a:r>
          </a:p>
          <a:p>
            <a:r>
              <a:rPr lang="en-US" sz="2600" dirty="0"/>
              <a:t>It takes a long time to launch a program.</a:t>
            </a:r>
          </a:p>
          <a:p>
            <a:r>
              <a:rPr lang="en-US" sz="2600" dirty="0"/>
              <a:t>Files and data have disappeared.</a:t>
            </a:r>
          </a:p>
          <a:p>
            <a:r>
              <a:rPr lang="en-US" sz="2600" dirty="0"/>
              <a:t>Your system and programs crash constantly.</a:t>
            </a:r>
          </a:p>
          <a:p>
            <a:r>
              <a:rPr lang="en-US" sz="2600" dirty="0"/>
              <a:t>The homepage you set on your web browser is different (note that this could be caused by Adware that has been installed on your computer).</a:t>
            </a:r>
          </a:p>
          <a:p>
            <a:r>
              <a:rPr lang="en-US" sz="2600" dirty="0"/>
              <a:t>Web pages are slow to load.</a:t>
            </a:r>
          </a:p>
          <a:p>
            <a:r>
              <a:rPr lang="en-US" sz="2600" dirty="0"/>
              <a:t>Your computer screen looks distorted.</a:t>
            </a:r>
          </a:p>
          <a:p>
            <a:r>
              <a:rPr lang="en-US" sz="2600" dirty="0"/>
              <a:t>Programs are running without your control.</a:t>
            </a:r>
          </a:p>
          <a:p>
            <a:endParaRPr lang="en-US" dirty="0"/>
          </a:p>
        </p:txBody>
      </p:sp>
      <p:sp>
        <p:nvSpPr>
          <p:cNvPr id="4" name="TextBox 3"/>
          <p:cNvSpPr txBox="1"/>
          <p:nvPr/>
        </p:nvSpPr>
        <p:spPr>
          <a:xfrm>
            <a:off x="237506" y="5943454"/>
            <a:ext cx="10592419" cy="461665"/>
          </a:xfrm>
          <a:prstGeom prst="rect">
            <a:avLst/>
          </a:prstGeom>
          <a:solidFill>
            <a:schemeClr val="bg1"/>
          </a:solidFill>
          <a:ln>
            <a:solidFill>
              <a:schemeClr val="accent1">
                <a:shade val="50000"/>
              </a:schemeClr>
            </a:solidFill>
          </a:ln>
        </p:spPr>
        <p:txBody>
          <a:bodyPr wrap="square" rtlCol="0">
            <a:spAutoFit/>
          </a:bodyPr>
          <a:lstStyle/>
          <a:p>
            <a:r>
              <a:rPr lang="en-US" sz="2400" dirty="0" smtClean="0"/>
              <a:t>But your computer could have none of these problems and still be infected!</a:t>
            </a:r>
            <a:endParaRPr lang="en-US" sz="2400" dirty="0"/>
          </a:p>
        </p:txBody>
      </p:sp>
    </p:spTree>
    <p:extLst>
      <p:ext uri="{BB962C8B-B14F-4D97-AF65-F5344CB8AC3E}">
        <p14:creationId xmlns:p14="http://schemas.microsoft.com/office/powerpoint/2010/main" val="29166771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677334" y="1371600"/>
            <a:ext cx="8596668" cy="5077325"/>
          </a:xfrm>
        </p:spPr>
        <p:txBody>
          <a:bodyPr>
            <a:noAutofit/>
          </a:bodyPr>
          <a:lstStyle/>
          <a:p>
            <a:r>
              <a:rPr lang="en-US" sz="2800" dirty="0"/>
              <a:t>Caveats</a:t>
            </a:r>
          </a:p>
          <a:p>
            <a:r>
              <a:rPr lang="en-US" sz="2800" dirty="0"/>
              <a:t>Basic terminology</a:t>
            </a:r>
          </a:p>
          <a:p>
            <a:r>
              <a:rPr lang="en-US" sz="2800" dirty="0"/>
              <a:t>Cybersecurity “test”</a:t>
            </a:r>
          </a:p>
          <a:p>
            <a:r>
              <a:rPr lang="en-US" sz="2800" dirty="0"/>
              <a:t>Cybercrime facts</a:t>
            </a:r>
          </a:p>
          <a:p>
            <a:r>
              <a:rPr lang="en-US" sz="2800" dirty="0"/>
              <a:t>What cybercrime can do to you</a:t>
            </a:r>
          </a:p>
          <a:p>
            <a:r>
              <a:rPr lang="en-US" sz="2800" dirty="0"/>
              <a:t>Ten ways to stay as safe as you can</a:t>
            </a:r>
          </a:p>
          <a:p>
            <a:r>
              <a:rPr lang="en-US" sz="2800" dirty="0"/>
              <a:t>If you get in trouble</a:t>
            </a:r>
          </a:p>
          <a:p>
            <a:r>
              <a:rPr lang="en-US" sz="2800" dirty="0"/>
              <a:t>Job scams</a:t>
            </a:r>
          </a:p>
          <a:p>
            <a:r>
              <a:rPr lang="en-US" sz="2800" dirty="0"/>
              <a:t>Electrical issues</a:t>
            </a:r>
          </a:p>
          <a:p>
            <a:endParaRPr lang="en-US" sz="2800" dirty="0"/>
          </a:p>
        </p:txBody>
      </p:sp>
    </p:spTree>
    <p:extLst>
      <p:ext uri="{BB962C8B-B14F-4D97-AF65-F5344CB8AC3E}">
        <p14:creationId xmlns:p14="http://schemas.microsoft.com/office/powerpoint/2010/main" val="10862963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85012"/>
            <a:ext cx="9693887" cy="1320800"/>
          </a:xfrm>
          <a:solidFill>
            <a:schemeClr val="bg1"/>
          </a:solidFill>
        </p:spPr>
        <p:txBody>
          <a:bodyPr/>
          <a:lstStyle/>
          <a:p>
            <a:r>
              <a:rPr lang="en-US" dirty="0" smtClean="0"/>
              <a:t>If all else fails – if you get hacked – infected – attacked - scammed</a:t>
            </a:r>
            <a:endParaRPr lang="en-US" dirty="0"/>
          </a:p>
        </p:txBody>
      </p:sp>
      <p:sp>
        <p:nvSpPr>
          <p:cNvPr id="3" name="Content Placeholder 2"/>
          <p:cNvSpPr>
            <a:spLocks noGrp="1"/>
          </p:cNvSpPr>
          <p:nvPr>
            <p:ph idx="1"/>
          </p:nvPr>
        </p:nvSpPr>
        <p:spPr>
          <a:xfrm>
            <a:off x="753533" y="1821697"/>
            <a:ext cx="9617688" cy="4791160"/>
          </a:xfrm>
          <a:solidFill>
            <a:schemeClr val="bg1"/>
          </a:solidFill>
        </p:spPr>
        <p:txBody>
          <a:bodyPr>
            <a:normAutofit fontScale="92500" lnSpcReduction="10000"/>
          </a:bodyPr>
          <a:lstStyle/>
          <a:p>
            <a:r>
              <a:rPr lang="en-US" sz="2400" dirty="0" smtClean="0"/>
              <a:t>Don’t give the attacker what they want</a:t>
            </a:r>
          </a:p>
          <a:p>
            <a:r>
              <a:rPr lang="en-US" sz="2400" dirty="0" smtClean="0"/>
              <a:t>Revert to your backup(s)</a:t>
            </a:r>
          </a:p>
          <a:p>
            <a:r>
              <a:rPr lang="en-US" sz="2400" dirty="0" smtClean="0"/>
              <a:t>See if your security suite can sort it out</a:t>
            </a:r>
          </a:p>
          <a:p>
            <a:r>
              <a:rPr lang="en-US" sz="2400" dirty="0" smtClean="0"/>
              <a:t>Go to a professional </a:t>
            </a:r>
          </a:p>
          <a:p>
            <a:r>
              <a:rPr lang="en-US" sz="2400" dirty="0" smtClean="0"/>
              <a:t>If your email has been hacked or </a:t>
            </a:r>
            <a:r>
              <a:rPr lang="en-US" sz="2400" dirty="0" err="1" smtClean="0"/>
              <a:t>spambotted</a:t>
            </a:r>
            <a:r>
              <a:rPr lang="en-US" sz="2400" dirty="0" smtClean="0"/>
              <a:t>, you may have to abandon the account and open a new one. </a:t>
            </a:r>
          </a:p>
          <a:p>
            <a:pPr lvl="1"/>
            <a:r>
              <a:rPr lang="en-US" sz="2400" dirty="0" smtClean="0"/>
              <a:t>Send an email and a reminder to your contact list about the change, using the new email.</a:t>
            </a:r>
          </a:p>
          <a:p>
            <a:pPr lvl="1"/>
            <a:r>
              <a:rPr lang="en-US" sz="2400" dirty="0" smtClean="0"/>
              <a:t>Check the old account every week or so for a few weeks to see if there are any contacts sending you messages you missed.</a:t>
            </a:r>
          </a:p>
          <a:p>
            <a:r>
              <a:rPr lang="en-US" sz="2400" dirty="0" smtClean="0"/>
              <a:t>Depending the type of attack, there are government agencies to report the attack to. </a:t>
            </a:r>
            <a:endParaRPr lang="en-US" sz="2400" dirty="0"/>
          </a:p>
        </p:txBody>
      </p:sp>
    </p:spTree>
    <p:extLst>
      <p:ext uri="{BB962C8B-B14F-4D97-AF65-F5344CB8AC3E}">
        <p14:creationId xmlns:p14="http://schemas.microsoft.com/office/powerpoint/2010/main" val="34605936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1735" y="146330"/>
            <a:ext cx="5863946" cy="6625616"/>
          </a:xfrm>
          <a:prstGeom prst="rect">
            <a:avLst/>
          </a:prstGeom>
        </p:spPr>
      </p:pic>
      <p:sp>
        <p:nvSpPr>
          <p:cNvPr id="2" name="TextBox 1"/>
          <p:cNvSpPr txBox="1"/>
          <p:nvPr/>
        </p:nvSpPr>
        <p:spPr>
          <a:xfrm>
            <a:off x="8835992" y="2452838"/>
            <a:ext cx="3245317" cy="1754326"/>
          </a:xfrm>
          <a:prstGeom prst="rect">
            <a:avLst/>
          </a:prstGeom>
          <a:solidFill>
            <a:schemeClr val="bg1"/>
          </a:solidFill>
        </p:spPr>
        <p:txBody>
          <a:bodyPr wrap="square" rtlCol="0">
            <a:spAutoFit/>
          </a:bodyPr>
          <a:lstStyle/>
          <a:p>
            <a:r>
              <a:rPr lang="en-US" sz="3600" b="1" dirty="0" smtClean="0"/>
              <a:t>Agencies you can report cybercrime to</a:t>
            </a:r>
            <a:endParaRPr lang="en-US" sz="3600" b="1" dirty="0"/>
          </a:p>
        </p:txBody>
      </p:sp>
    </p:spTree>
    <p:extLst>
      <p:ext uri="{BB962C8B-B14F-4D97-AF65-F5344CB8AC3E}">
        <p14:creationId xmlns:p14="http://schemas.microsoft.com/office/powerpoint/2010/main" val="29878465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1382514" y="231006"/>
            <a:ext cx="6110816" cy="6276672"/>
            <a:chOff x="737625" y="0"/>
            <a:chExt cx="5873474" cy="5299379"/>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625" y="663879"/>
              <a:ext cx="5863946" cy="4635500"/>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b="89980"/>
            <a:stretch/>
          </p:blipFill>
          <p:spPr>
            <a:xfrm>
              <a:off x="747153" y="0"/>
              <a:ext cx="5863946" cy="663879"/>
            </a:xfrm>
            <a:prstGeom prst="rect">
              <a:avLst/>
            </a:prstGeom>
          </p:spPr>
        </p:pic>
      </p:grpSp>
      <p:sp>
        <p:nvSpPr>
          <p:cNvPr id="7" name="TextBox 6"/>
          <p:cNvSpPr txBox="1"/>
          <p:nvPr/>
        </p:nvSpPr>
        <p:spPr>
          <a:xfrm>
            <a:off x="8371841" y="2443212"/>
            <a:ext cx="3650114" cy="1754326"/>
          </a:xfrm>
          <a:prstGeom prst="rect">
            <a:avLst/>
          </a:prstGeom>
          <a:solidFill>
            <a:schemeClr val="bg1"/>
          </a:solidFill>
        </p:spPr>
        <p:txBody>
          <a:bodyPr wrap="square" rtlCol="0">
            <a:spAutoFit/>
          </a:bodyPr>
          <a:lstStyle/>
          <a:p>
            <a:r>
              <a:rPr lang="en-US" sz="3600" b="1" dirty="0" smtClean="0"/>
              <a:t>Agencies you can report cybercrime to</a:t>
            </a:r>
            <a:endParaRPr lang="en-US" sz="3600" b="1" dirty="0"/>
          </a:p>
        </p:txBody>
      </p:sp>
    </p:spTree>
    <p:extLst>
      <p:ext uri="{BB962C8B-B14F-4D97-AF65-F5344CB8AC3E}">
        <p14:creationId xmlns:p14="http://schemas.microsoft.com/office/powerpoint/2010/main" val="32527399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505" y="1252308"/>
            <a:ext cx="8145801" cy="4686480"/>
          </a:xfrm>
          <a:prstGeom prst="rect">
            <a:avLst/>
          </a:prstGeom>
        </p:spPr>
      </p:pic>
      <p:sp>
        <p:nvSpPr>
          <p:cNvPr id="7" name="TextBox 6"/>
          <p:cNvSpPr txBox="1"/>
          <p:nvPr/>
        </p:nvSpPr>
        <p:spPr>
          <a:xfrm>
            <a:off x="8169712" y="2404712"/>
            <a:ext cx="3929246" cy="1801528"/>
          </a:xfrm>
          <a:prstGeom prst="rect">
            <a:avLst/>
          </a:prstGeom>
          <a:solidFill>
            <a:schemeClr val="bg1"/>
          </a:solidFill>
        </p:spPr>
        <p:txBody>
          <a:bodyPr wrap="square" rtlCol="0">
            <a:spAutoFit/>
          </a:bodyPr>
          <a:lstStyle/>
          <a:p>
            <a:r>
              <a:rPr lang="en-US" sz="3600" b="1" dirty="0" smtClean="0"/>
              <a:t>Agencies you can report cybercrime to</a:t>
            </a:r>
            <a:endParaRPr lang="en-US" sz="3600" b="1" dirty="0"/>
          </a:p>
        </p:txBody>
      </p:sp>
    </p:spTree>
    <p:extLst>
      <p:ext uri="{BB962C8B-B14F-4D97-AF65-F5344CB8AC3E}">
        <p14:creationId xmlns:p14="http://schemas.microsoft.com/office/powerpoint/2010/main" val="41388564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Job Scams</a:t>
            </a:r>
            <a:endParaRPr lang="en-US" dirty="0"/>
          </a:p>
        </p:txBody>
      </p:sp>
      <p:sp>
        <p:nvSpPr>
          <p:cNvPr id="5" name="Content Placeholder 4"/>
          <p:cNvSpPr>
            <a:spLocks noGrp="1"/>
          </p:cNvSpPr>
          <p:nvPr>
            <p:ph idx="1"/>
          </p:nvPr>
        </p:nvSpPr>
        <p:spPr>
          <a:xfrm>
            <a:off x="677334" y="1333500"/>
            <a:ext cx="8596668" cy="5610225"/>
          </a:xfrm>
        </p:spPr>
        <p:txBody>
          <a:bodyPr>
            <a:normAutofit/>
          </a:bodyPr>
          <a:lstStyle/>
          <a:p>
            <a:r>
              <a:rPr lang="en-US" sz="2800" dirty="0" smtClean="0"/>
              <a:t>This is a variation on the “contest scam.” Instead of winning a contest, you are presented with a “perfect” job opportunity by phone or email.</a:t>
            </a:r>
          </a:p>
          <a:p>
            <a:r>
              <a:rPr lang="en-US" sz="2800" dirty="0" smtClean="0"/>
              <a:t>Their purpose: To get you to respond, click on dangerous sites</a:t>
            </a:r>
            <a:r>
              <a:rPr lang="en-US" sz="2800" dirty="0"/>
              <a:t> </a:t>
            </a:r>
            <a:r>
              <a:rPr lang="en-US" sz="2800" dirty="0" smtClean="0"/>
              <a:t>and provide your personal information. </a:t>
            </a:r>
          </a:p>
          <a:p>
            <a:pPr marL="800100" lvl="1" indent="-342900">
              <a:buFont typeface="+mj-lt"/>
              <a:buAutoNum type="arabicPeriod"/>
            </a:pPr>
            <a:endParaRPr lang="en-US" dirty="0" smtClean="0"/>
          </a:p>
          <a:p>
            <a:pPr marL="800100" lvl="1" indent="-342900">
              <a:buFont typeface="+mj-lt"/>
              <a:buAutoNum type="arabicPeriod"/>
            </a:pPr>
            <a:endParaRPr lang="en-US" dirty="0" smtClean="0"/>
          </a:p>
          <a:p>
            <a:pPr marL="800100" lvl="1" indent="-342900">
              <a:buFont typeface="+mj-lt"/>
              <a:buAutoNum type="arabicPeriod"/>
            </a:pPr>
            <a:endParaRPr lang="en-US" dirty="0"/>
          </a:p>
        </p:txBody>
      </p:sp>
    </p:spTree>
    <p:extLst>
      <p:ext uri="{BB962C8B-B14F-4D97-AF65-F5344CB8AC3E}">
        <p14:creationId xmlns:p14="http://schemas.microsoft.com/office/powerpoint/2010/main" val="3768030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43349"/>
            <a:ext cx="8596668" cy="554626"/>
          </a:xfrm>
        </p:spPr>
        <p:txBody>
          <a:bodyPr>
            <a:normAutofit fontScale="90000"/>
          </a:bodyPr>
          <a:lstStyle/>
          <a:p>
            <a:r>
              <a:rPr lang="en-US" dirty="0" smtClean="0"/>
              <a:t>How to Spot Job Scams</a:t>
            </a:r>
            <a:endParaRPr lang="en-US" dirty="0"/>
          </a:p>
        </p:txBody>
      </p:sp>
      <p:sp>
        <p:nvSpPr>
          <p:cNvPr id="5" name="Content Placeholder 4"/>
          <p:cNvSpPr>
            <a:spLocks noGrp="1"/>
          </p:cNvSpPr>
          <p:nvPr>
            <p:ph idx="1"/>
          </p:nvPr>
        </p:nvSpPr>
        <p:spPr>
          <a:xfrm>
            <a:off x="677333" y="1000993"/>
            <a:ext cx="9191061" cy="5610225"/>
          </a:xfrm>
        </p:spPr>
        <p:txBody>
          <a:bodyPr>
            <a:normAutofit/>
          </a:bodyPr>
          <a:lstStyle/>
          <a:p>
            <a:pPr marL="400050">
              <a:buFont typeface="+mj-lt"/>
              <a:buAutoNum type="arabicPeriod"/>
            </a:pPr>
            <a:r>
              <a:rPr lang="en-US" sz="2400" dirty="0" smtClean="0"/>
              <a:t>A recruiter contacts you out of the blue and doesn't say how they heard of you.</a:t>
            </a:r>
          </a:p>
          <a:p>
            <a:pPr marL="400050">
              <a:buFont typeface="+mj-lt"/>
              <a:buAutoNum type="arabicPeriod"/>
            </a:pPr>
            <a:r>
              <a:rPr lang="en-US" sz="2400" dirty="0" smtClean="0"/>
              <a:t>They obviously have no clue what you are looking for or are good at. They may say they found you on LinkedIn, but the job offered has nothing to do with your profile.</a:t>
            </a:r>
          </a:p>
          <a:p>
            <a:pPr marL="400050">
              <a:buFont typeface="+mj-lt"/>
              <a:buAutoNum type="arabicPeriod"/>
            </a:pPr>
            <a:r>
              <a:rPr lang="en-US" sz="2400" dirty="0" smtClean="0"/>
              <a:t>The job sounds </a:t>
            </a:r>
            <a:r>
              <a:rPr lang="en-US" sz="2400" dirty="0"/>
              <a:t>t</a:t>
            </a:r>
            <a:r>
              <a:rPr lang="en-US" sz="2400" dirty="0" smtClean="0"/>
              <a:t>oo good to be true.</a:t>
            </a:r>
          </a:p>
          <a:p>
            <a:pPr marL="400050">
              <a:buFont typeface="+mj-lt"/>
              <a:buAutoNum type="arabicPeriod"/>
            </a:pPr>
            <a:r>
              <a:rPr lang="en-US" sz="2400" dirty="0" smtClean="0"/>
              <a:t>The job sounds like something that doesn’t really need to be done or would be easy to find someone to do.</a:t>
            </a:r>
          </a:p>
          <a:p>
            <a:pPr marL="400050">
              <a:buFont typeface="+mj-lt"/>
              <a:buAutoNum type="arabicPeriod"/>
            </a:pPr>
            <a:r>
              <a:rPr lang="en-US" sz="2400" dirty="0" smtClean="0"/>
              <a:t>The job requirements and/or description are vague or illogical.</a:t>
            </a:r>
          </a:p>
          <a:p>
            <a:pPr marL="400050">
              <a:buFont typeface="+mj-lt"/>
              <a:buAutoNum type="arabicPeriod"/>
            </a:pPr>
            <a:r>
              <a:rPr lang="en-US" sz="2400" dirty="0" smtClean="0"/>
              <a:t>The email is unprofessional: Spelling, grammar, etc.</a:t>
            </a:r>
          </a:p>
          <a:p>
            <a:pPr marL="800100" lvl="1" indent="-342900">
              <a:buFont typeface="+mj-lt"/>
              <a:buAutoNum type="arabicPeriod"/>
            </a:pPr>
            <a:endParaRPr lang="en-US" dirty="0" smtClean="0"/>
          </a:p>
          <a:p>
            <a:pPr marL="800100" lvl="1" indent="-342900">
              <a:buFont typeface="+mj-lt"/>
              <a:buAutoNum type="arabicPeriod"/>
            </a:pPr>
            <a:endParaRPr lang="en-US" dirty="0" smtClean="0"/>
          </a:p>
          <a:p>
            <a:pPr marL="800100" lvl="1" indent="-342900">
              <a:buFont typeface="+mj-lt"/>
              <a:buAutoNum type="arabicPeriod"/>
            </a:pPr>
            <a:endParaRPr lang="en-US" dirty="0"/>
          </a:p>
        </p:txBody>
      </p:sp>
      <p:sp>
        <p:nvSpPr>
          <p:cNvPr id="4" name="TextBox 3"/>
          <p:cNvSpPr txBox="1"/>
          <p:nvPr/>
        </p:nvSpPr>
        <p:spPr>
          <a:xfrm>
            <a:off x="237506" y="5943454"/>
            <a:ext cx="10516219" cy="461665"/>
          </a:xfrm>
          <a:prstGeom prst="rect">
            <a:avLst/>
          </a:prstGeom>
          <a:solidFill>
            <a:schemeClr val="bg1"/>
          </a:solidFill>
          <a:ln>
            <a:solidFill>
              <a:schemeClr val="accent1">
                <a:shade val="50000"/>
              </a:schemeClr>
            </a:solidFill>
          </a:ln>
        </p:spPr>
        <p:txBody>
          <a:bodyPr wrap="square" rtlCol="0">
            <a:spAutoFit/>
          </a:bodyPr>
          <a:lstStyle/>
          <a:p>
            <a:r>
              <a:rPr lang="en-US" sz="2400" dirty="0" smtClean="0"/>
              <a:t>A job scam may have none of these characteristics, but still be dangerous. </a:t>
            </a:r>
            <a:endParaRPr lang="en-US" sz="2400" dirty="0"/>
          </a:p>
        </p:txBody>
      </p:sp>
    </p:spTree>
    <p:extLst>
      <p:ext uri="{BB962C8B-B14F-4D97-AF65-F5344CB8AC3E}">
        <p14:creationId xmlns:p14="http://schemas.microsoft.com/office/powerpoint/2010/main" val="38093845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19595"/>
            <a:ext cx="8596668" cy="554626"/>
          </a:xfrm>
        </p:spPr>
        <p:txBody>
          <a:bodyPr>
            <a:normAutofit fontScale="90000"/>
          </a:bodyPr>
          <a:lstStyle/>
          <a:p>
            <a:r>
              <a:rPr lang="en-US" dirty="0" smtClean="0"/>
              <a:t>How to Spot Job Scams, continued</a:t>
            </a:r>
            <a:endParaRPr lang="en-US" dirty="0"/>
          </a:p>
        </p:txBody>
      </p:sp>
      <p:sp>
        <p:nvSpPr>
          <p:cNvPr id="5" name="Content Placeholder 4"/>
          <p:cNvSpPr>
            <a:spLocks noGrp="1"/>
          </p:cNvSpPr>
          <p:nvPr>
            <p:ph idx="1"/>
          </p:nvPr>
        </p:nvSpPr>
        <p:spPr>
          <a:xfrm>
            <a:off x="677334" y="1024745"/>
            <a:ext cx="8596668" cy="5610225"/>
          </a:xfrm>
        </p:spPr>
        <p:txBody>
          <a:bodyPr>
            <a:normAutofit/>
          </a:bodyPr>
          <a:lstStyle/>
          <a:p>
            <a:pPr marL="514350" indent="-457200">
              <a:buFont typeface="+mj-lt"/>
              <a:buAutoNum type="arabicPeriod" startAt="7"/>
            </a:pPr>
            <a:r>
              <a:rPr lang="en-US" sz="2400" dirty="0" smtClean="0"/>
              <a:t>The </a:t>
            </a:r>
            <a:r>
              <a:rPr lang="en-US" sz="2400" dirty="0"/>
              <a:t>email</a:t>
            </a:r>
            <a:r>
              <a:rPr lang="en-US" sz="2400" dirty="0" smtClean="0"/>
              <a:t> doesn’t have contact information from the sender, it says not to reply to the email and/or the sending address is a personal address, not the address of the company or recruiter mentioned.</a:t>
            </a:r>
          </a:p>
          <a:p>
            <a:pPr marL="514350" indent="-457200">
              <a:buFont typeface="+mj-lt"/>
              <a:buAutoNum type="arabicPeriod" startAt="7"/>
            </a:pPr>
            <a:r>
              <a:rPr lang="en-US" sz="2400" dirty="0" smtClean="0"/>
              <a:t>Your online research can’t find the hiring company or the recruiter’s company, or their website doesn’t seem right.</a:t>
            </a:r>
          </a:p>
          <a:p>
            <a:pPr marL="514350" indent="-457200">
              <a:buFont typeface="+mj-lt"/>
              <a:buAutoNum type="arabicPeriod" startAt="7"/>
            </a:pPr>
            <a:r>
              <a:rPr lang="en-US" sz="2400" dirty="0" smtClean="0"/>
              <a:t>You are asked to provide confidential info.</a:t>
            </a:r>
          </a:p>
          <a:p>
            <a:pPr marL="514350" indent="-457200">
              <a:buFont typeface="+mj-lt"/>
              <a:buAutoNum type="arabicPeriod" startAt="7"/>
            </a:pPr>
            <a:r>
              <a:rPr lang="en-US" sz="2400" dirty="0" smtClean="0"/>
              <a:t>They want you to pay for something.</a:t>
            </a:r>
          </a:p>
          <a:p>
            <a:pPr marL="514350" indent="-457200">
              <a:buFont typeface="+mj-lt"/>
              <a:buAutoNum type="arabicPeriod" startAt="7"/>
            </a:pPr>
            <a:r>
              <a:rPr lang="en-US" sz="2400" dirty="0" smtClean="0"/>
              <a:t>Your browser or security software says the message may be a threat. </a:t>
            </a:r>
          </a:p>
          <a:p>
            <a:pPr marL="514350" indent="-457200">
              <a:buFont typeface="+mj-lt"/>
              <a:buAutoNum type="arabicPeriod" startAt="7"/>
            </a:pPr>
            <a:r>
              <a:rPr lang="en-US" sz="2400" dirty="0" smtClean="0"/>
              <a:t>Your gut says it’s a scam.</a:t>
            </a:r>
          </a:p>
          <a:p>
            <a:pPr marL="800100" lvl="1" indent="-342900">
              <a:buFont typeface="+mj-lt"/>
              <a:buAutoNum type="arabicPeriod"/>
            </a:pPr>
            <a:endParaRPr lang="en-US" dirty="0" smtClean="0"/>
          </a:p>
          <a:p>
            <a:pPr marL="800100" lvl="1" indent="-342900">
              <a:buFont typeface="+mj-lt"/>
              <a:buAutoNum type="arabicPeriod"/>
            </a:pPr>
            <a:endParaRPr lang="en-US" dirty="0" smtClean="0"/>
          </a:p>
          <a:p>
            <a:pPr marL="800100" lvl="1" indent="-342900">
              <a:buFont typeface="+mj-lt"/>
              <a:buAutoNum type="arabicPeriod"/>
            </a:pPr>
            <a:endParaRPr lang="en-US" dirty="0"/>
          </a:p>
        </p:txBody>
      </p:sp>
      <p:sp>
        <p:nvSpPr>
          <p:cNvPr id="4" name="TextBox 3"/>
          <p:cNvSpPr txBox="1"/>
          <p:nvPr/>
        </p:nvSpPr>
        <p:spPr>
          <a:xfrm>
            <a:off x="237506" y="5943454"/>
            <a:ext cx="10687669" cy="461665"/>
          </a:xfrm>
          <a:prstGeom prst="rect">
            <a:avLst/>
          </a:prstGeom>
          <a:solidFill>
            <a:schemeClr val="bg1"/>
          </a:solidFill>
          <a:ln>
            <a:solidFill>
              <a:schemeClr val="accent1">
                <a:shade val="50000"/>
              </a:schemeClr>
            </a:solidFill>
          </a:ln>
        </p:spPr>
        <p:txBody>
          <a:bodyPr wrap="square" rtlCol="0">
            <a:spAutoFit/>
          </a:bodyPr>
          <a:lstStyle/>
          <a:p>
            <a:r>
              <a:rPr lang="en-US" sz="2400" dirty="0" smtClean="0"/>
              <a:t>A job scam may have none of these characteristics, but still be dangerous. </a:t>
            </a:r>
            <a:endParaRPr lang="en-US" sz="2400" dirty="0"/>
          </a:p>
        </p:txBody>
      </p:sp>
    </p:spTree>
    <p:extLst>
      <p:ext uri="{BB962C8B-B14F-4D97-AF65-F5344CB8AC3E}">
        <p14:creationId xmlns:p14="http://schemas.microsoft.com/office/powerpoint/2010/main" val="8022686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09061"/>
          </a:xfrm>
        </p:spPr>
        <p:txBody>
          <a:bodyPr/>
          <a:lstStyle/>
          <a:p>
            <a:r>
              <a:rPr lang="en-US" dirty="0" smtClean="0"/>
              <a:t>One other thought...</a:t>
            </a:r>
            <a:endParaRPr lang="en-US" dirty="0"/>
          </a:p>
        </p:txBody>
      </p:sp>
      <p:sp>
        <p:nvSpPr>
          <p:cNvPr id="3" name="Content Placeholder 2"/>
          <p:cNvSpPr>
            <a:spLocks noGrp="1"/>
          </p:cNvSpPr>
          <p:nvPr>
            <p:ph idx="1"/>
          </p:nvPr>
        </p:nvSpPr>
        <p:spPr>
          <a:xfrm>
            <a:off x="677334" y="1318662"/>
            <a:ext cx="10117336" cy="5129640"/>
          </a:xfrm>
          <a:solidFill>
            <a:schemeClr val="bg1"/>
          </a:solidFill>
        </p:spPr>
        <p:txBody>
          <a:bodyPr>
            <a:normAutofit fontScale="77500" lnSpcReduction="20000"/>
          </a:bodyPr>
          <a:lstStyle/>
          <a:p>
            <a:r>
              <a:rPr lang="en-US" sz="3300" dirty="0" smtClean="0"/>
              <a:t>It’s not unusual to have a computer destroyed by a power surge.</a:t>
            </a:r>
          </a:p>
          <a:p>
            <a:r>
              <a:rPr lang="en-US" sz="3300" dirty="0" smtClean="0"/>
              <a:t>A dentist in Midlothian recently had his office computer “fried” due to a thunderstorm</a:t>
            </a:r>
            <a:r>
              <a:rPr lang="en-US" sz="3300" dirty="0" smtClean="0"/>
              <a:t>...</a:t>
            </a:r>
            <a:r>
              <a:rPr lang="en-US" sz="3300" dirty="0" smtClean="0"/>
              <a:t>even though </a:t>
            </a:r>
            <a:r>
              <a:rPr lang="en-US" sz="3300" dirty="0" smtClean="0"/>
              <a:t>it </a:t>
            </a:r>
            <a:r>
              <a:rPr lang="en-US" sz="3300" dirty="0" smtClean="0"/>
              <a:t>had a high-quality surge protector on both the power line and the Ethernet cable. It cost him $1,800 to replace it</a:t>
            </a:r>
            <a:r>
              <a:rPr lang="en-US" sz="3300" dirty="0" smtClean="0"/>
              <a:t>. Fortunately, all the data was backed up.</a:t>
            </a:r>
            <a:endParaRPr lang="en-US" sz="3300" dirty="0" smtClean="0"/>
          </a:p>
          <a:p>
            <a:r>
              <a:rPr lang="en-US" sz="3300" dirty="0" smtClean="0"/>
              <a:t>A surge can do </a:t>
            </a:r>
            <a:r>
              <a:rPr lang="en-US" sz="3300" dirty="0" smtClean="0"/>
              <a:t>as </a:t>
            </a:r>
            <a:r>
              <a:rPr lang="en-US" sz="3300" dirty="0" smtClean="0"/>
              <a:t>much damage as hacking</a:t>
            </a:r>
          </a:p>
          <a:p>
            <a:r>
              <a:rPr lang="en-US" sz="3300" dirty="0" smtClean="0"/>
              <a:t>Surges can happen for lots of reasons: Static electricity, a power outage coming back on, etc.</a:t>
            </a:r>
          </a:p>
          <a:p>
            <a:r>
              <a:rPr lang="en-US" sz="3300" dirty="0" smtClean="0"/>
              <a:t>I recommend at least:</a:t>
            </a:r>
          </a:p>
          <a:p>
            <a:pPr lvl="1"/>
            <a:r>
              <a:rPr lang="en-US" sz="2800" dirty="0" smtClean="0"/>
              <a:t>Using a quality surge protector</a:t>
            </a:r>
          </a:p>
          <a:p>
            <a:pPr lvl="1"/>
            <a:r>
              <a:rPr lang="en-US" sz="2800" dirty="0" smtClean="0"/>
              <a:t>Turning your computer off during a thunderstorm</a:t>
            </a:r>
          </a:p>
          <a:p>
            <a:pPr lvl="1"/>
            <a:r>
              <a:rPr lang="en-US" sz="2800" dirty="0" smtClean="0"/>
              <a:t>Unplugging the computer during a power outage</a:t>
            </a:r>
          </a:p>
          <a:p>
            <a:pPr lvl="1"/>
            <a:endParaRPr lang="en-US" dirty="0" smtClean="0"/>
          </a:p>
          <a:p>
            <a:pPr lvl="1"/>
            <a:endParaRPr lang="en-US" dirty="0"/>
          </a:p>
        </p:txBody>
      </p:sp>
    </p:spTree>
    <p:extLst>
      <p:ext uri="{BB962C8B-B14F-4D97-AF65-F5344CB8AC3E}">
        <p14:creationId xmlns:p14="http://schemas.microsoft.com/office/powerpoint/2010/main" val="170063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32869"/>
            <a:ext cx="8596668" cy="772160"/>
          </a:xfrm>
        </p:spPr>
        <p:txBody>
          <a:bodyPr/>
          <a:lstStyle/>
          <a:p>
            <a:r>
              <a:rPr lang="en-US" dirty="0" smtClean="0"/>
              <a:t>Caveats</a:t>
            </a:r>
            <a:endParaRPr lang="en-US" dirty="0"/>
          </a:p>
        </p:txBody>
      </p:sp>
      <p:sp>
        <p:nvSpPr>
          <p:cNvPr id="3" name="Content Placeholder 2"/>
          <p:cNvSpPr>
            <a:spLocks noGrp="1"/>
          </p:cNvSpPr>
          <p:nvPr>
            <p:ph idx="1"/>
          </p:nvPr>
        </p:nvSpPr>
        <p:spPr>
          <a:xfrm>
            <a:off x="677334" y="974558"/>
            <a:ext cx="10933140" cy="5522495"/>
          </a:xfrm>
          <a:solidFill>
            <a:schemeClr val="bg1"/>
          </a:solidFill>
        </p:spPr>
        <p:txBody>
          <a:bodyPr>
            <a:normAutofit lnSpcReduction="10000"/>
          </a:bodyPr>
          <a:lstStyle/>
          <a:p>
            <a:r>
              <a:rPr lang="en-US" sz="2400" dirty="0" smtClean="0"/>
              <a:t>Doing anything to your computer is risky.</a:t>
            </a:r>
          </a:p>
          <a:p>
            <a:r>
              <a:rPr lang="en-US" sz="2400" dirty="0" smtClean="0"/>
              <a:t>Doing stuff online is risky.</a:t>
            </a:r>
          </a:p>
          <a:p>
            <a:r>
              <a:rPr lang="en-US" sz="2400" dirty="0" smtClean="0"/>
              <a:t>I have personally done everything I recommend here and had no problems, but that doesn’t guarantee anything on your computer.</a:t>
            </a:r>
          </a:p>
          <a:p>
            <a:pPr marL="0" indent="0">
              <a:buNone/>
            </a:pPr>
            <a:endParaRPr lang="en-US" sz="2400" dirty="0" smtClean="0"/>
          </a:p>
          <a:p>
            <a:r>
              <a:rPr lang="en-US" sz="2400" b="1" dirty="0" smtClean="0"/>
              <a:t>The author and presenter of this presentation, as well as Career Prospectors and the Jobs Assistance Ministry assume </a:t>
            </a:r>
            <a:r>
              <a:rPr lang="en-US" sz="2400" b="1" u="sng" dirty="0" smtClean="0"/>
              <a:t>no liability</a:t>
            </a:r>
            <a:r>
              <a:rPr lang="en-US" sz="2400" b="1" dirty="0" smtClean="0"/>
              <a:t> for any of the advice given in this presentation. If you are not sure as to whether or not to follow any of the advice given here, consult a computer security professional.</a:t>
            </a:r>
          </a:p>
          <a:p>
            <a:r>
              <a:rPr lang="en-US" sz="2400" b="1" dirty="0" smtClean="0"/>
              <a:t>By listening/reading/participating past this slide, </a:t>
            </a:r>
            <a:r>
              <a:rPr lang="en-US" sz="2400" b="1" u="sng" dirty="0" smtClean="0"/>
              <a:t>you accept, and agree</a:t>
            </a:r>
            <a:r>
              <a:rPr lang="en-US" sz="2400" b="1" dirty="0" smtClean="0"/>
              <a:t> to, the statement above.</a:t>
            </a:r>
          </a:p>
          <a:p>
            <a:r>
              <a:rPr lang="en-US" sz="2400" b="1" dirty="0" smtClean="0"/>
              <a:t>The products talked about in this presentation are just for illustration. There is no financial interest here. There may be better products.</a:t>
            </a:r>
          </a:p>
          <a:p>
            <a:pPr marL="0" indent="0">
              <a:buNone/>
            </a:pPr>
            <a:endParaRPr lang="en-US" sz="2400" b="1" dirty="0"/>
          </a:p>
        </p:txBody>
      </p:sp>
    </p:spTree>
    <p:extLst>
      <p:ext uri="{BB962C8B-B14F-4D97-AF65-F5344CB8AC3E}">
        <p14:creationId xmlns:p14="http://schemas.microsoft.com/office/powerpoint/2010/main" val="2850954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2171"/>
          </a:xfrm>
        </p:spPr>
        <p:txBody>
          <a:bodyPr/>
          <a:lstStyle/>
          <a:p>
            <a:r>
              <a:rPr lang="en-US" dirty="0" smtClean="0"/>
              <a:t>A few terms you need to know:</a:t>
            </a:r>
            <a:endParaRPr lang="en-US" dirty="0"/>
          </a:p>
        </p:txBody>
      </p:sp>
      <p:sp>
        <p:nvSpPr>
          <p:cNvPr id="3" name="Content Placeholder 2"/>
          <p:cNvSpPr>
            <a:spLocks noGrp="1"/>
          </p:cNvSpPr>
          <p:nvPr>
            <p:ph idx="1"/>
          </p:nvPr>
        </p:nvSpPr>
        <p:spPr>
          <a:xfrm>
            <a:off x="677334" y="1451429"/>
            <a:ext cx="8596668" cy="5109028"/>
          </a:xfrm>
        </p:spPr>
        <p:txBody>
          <a:bodyPr/>
          <a:lstStyle/>
          <a:p>
            <a:r>
              <a:rPr lang="en-US" sz="2400" dirty="0" err="1" smtClean="0"/>
              <a:t>IoT</a:t>
            </a:r>
            <a:r>
              <a:rPr lang="en-US" sz="2400" dirty="0" smtClean="0"/>
              <a:t>: “Internet of things”</a:t>
            </a:r>
          </a:p>
          <a:p>
            <a:r>
              <a:rPr lang="en-US" sz="2400" dirty="0" smtClean="0"/>
              <a:t>Malware</a:t>
            </a:r>
          </a:p>
          <a:p>
            <a:r>
              <a:rPr lang="en-US" sz="2400" dirty="0" smtClean="0"/>
              <a:t>Hacking</a:t>
            </a:r>
          </a:p>
          <a:p>
            <a:r>
              <a:rPr lang="en-US" sz="2400" dirty="0" smtClean="0"/>
              <a:t>Cookies</a:t>
            </a:r>
          </a:p>
          <a:p>
            <a:r>
              <a:rPr lang="en-US" sz="2400" dirty="0" smtClean="0"/>
              <a:t>VPN</a:t>
            </a:r>
          </a:p>
          <a:p>
            <a:r>
              <a:rPr lang="en-US" sz="2400" dirty="0" smtClean="0"/>
              <a:t>Firewall</a:t>
            </a:r>
          </a:p>
          <a:p>
            <a:r>
              <a:rPr lang="en-US" sz="2400" dirty="0" smtClean="0"/>
              <a:t>URL</a:t>
            </a:r>
            <a:endParaRPr lang="en-US" sz="2400" dirty="0"/>
          </a:p>
          <a:p>
            <a:endParaRPr lang="en-US" dirty="0"/>
          </a:p>
        </p:txBody>
      </p:sp>
    </p:spTree>
    <p:extLst>
      <p:ext uri="{BB962C8B-B14F-4D97-AF65-F5344CB8AC3E}">
        <p14:creationId xmlns:p14="http://schemas.microsoft.com/office/powerpoint/2010/main" val="1314198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633" y="546264"/>
            <a:ext cx="9397396" cy="608079"/>
          </a:xfrm>
          <a:solidFill>
            <a:schemeClr val="bg1"/>
          </a:solidFill>
        </p:spPr>
        <p:txBody>
          <a:bodyPr>
            <a:normAutofit fontScale="90000"/>
          </a:bodyPr>
          <a:lstStyle/>
          <a:p>
            <a:r>
              <a:rPr lang="en-US" dirty="0" smtClean="0"/>
              <a:t>Cybersecurity Test</a:t>
            </a:r>
            <a:endParaRPr lang="en-US" dirty="0"/>
          </a:p>
        </p:txBody>
      </p:sp>
      <p:sp>
        <p:nvSpPr>
          <p:cNvPr id="3" name="Content Placeholder 2"/>
          <p:cNvSpPr>
            <a:spLocks noGrp="1"/>
          </p:cNvSpPr>
          <p:nvPr>
            <p:ph sz="half" idx="1"/>
          </p:nvPr>
        </p:nvSpPr>
        <p:spPr>
          <a:xfrm>
            <a:off x="791633" y="1305566"/>
            <a:ext cx="4184035" cy="5114284"/>
          </a:xfrm>
        </p:spPr>
        <p:txBody>
          <a:bodyPr>
            <a:noAutofit/>
          </a:bodyPr>
          <a:lstStyle/>
          <a:p>
            <a:pPr>
              <a:buFont typeface="+mj-lt"/>
              <a:buAutoNum type="arabicPeriod"/>
            </a:pPr>
            <a:r>
              <a:rPr lang="en-US" sz="2400" dirty="0" smtClean="0"/>
              <a:t>Botnet</a:t>
            </a:r>
          </a:p>
          <a:p>
            <a:pPr>
              <a:buFont typeface="+mj-lt"/>
              <a:buAutoNum type="arabicPeriod"/>
            </a:pPr>
            <a:r>
              <a:rPr lang="en-US" sz="2400" dirty="0" err="1" smtClean="0"/>
              <a:t>Bluejacking</a:t>
            </a:r>
            <a:endParaRPr lang="en-US" sz="2400" dirty="0" smtClean="0"/>
          </a:p>
          <a:p>
            <a:pPr>
              <a:buFont typeface="+mj-lt"/>
              <a:buAutoNum type="arabicPeriod"/>
            </a:pPr>
            <a:r>
              <a:rPr lang="en-US" sz="2400" dirty="0" err="1" smtClean="0"/>
              <a:t>Bluesnarfing</a:t>
            </a:r>
            <a:endParaRPr lang="en-US" sz="2400" dirty="0" smtClean="0"/>
          </a:p>
          <a:p>
            <a:pPr>
              <a:buFont typeface="+mj-lt"/>
              <a:buAutoNum type="arabicPeriod"/>
            </a:pPr>
            <a:r>
              <a:rPr lang="en-US" sz="2400" dirty="0" err="1" smtClean="0"/>
              <a:t>KRACK</a:t>
            </a:r>
            <a:endParaRPr lang="en-US" sz="2400" dirty="0" smtClean="0"/>
          </a:p>
          <a:p>
            <a:pPr>
              <a:buFont typeface="+mj-lt"/>
              <a:buAutoNum type="arabicPeriod"/>
            </a:pPr>
            <a:r>
              <a:rPr lang="en-US" sz="2400" dirty="0" smtClean="0"/>
              <a:t>Keylogging</a:t>
            </a:r>
          </a:p>
          <a:p>
            <a:pPr>
              <a:buFont typeface="+mj-lt"/>
              <a:buAutoNum type="arabicPeriod"/>
            </a:pPr>
            <a:r>
              <a:rPr lang="en-US" sz="2400" dirty="0" err="1" smtClean="0"/>
              <a:t>IoT</a:t>
            </a:r>
            <a:r>
              <a:rPr lang="en-US" sz="2400" dirty="0" smtClean="0"/>
              <a:t> Hacking</a:t>
            </a:r>
            <a:endParaRPr lang="en-US" sz="2400" dirty="0"/>
          </a:p>
          <a:p>
            <a:pPr>
              <a:buFont typeface="+mj-lt"/>
              <a:buAutoNum type="arabicPeriod"/>
            </a:pPr>
            <a:r>
              <a:rPr lang="en-US" sz="2400" dirty="0" smtClean="0"/>
              <a:t>Mousetrapping</a:t>
            </a:r>
          </a:p>
          <a:p>
            <a:pPr>
              <a:buFont typeface="+mj-lt"/>
              <a:buAutoNum type="arabicPeriod"/>
            </a:pPr>
            <a:r>
              <a:rPr lang="en-US" sz="2400" dirty="0"/>
              <a:t>Pharming</a:t>
            </a:r>
          </a:p>
          <a:p>
            <a:pPr>
              <a:buFont typeface="+mj-lt"/>
              <a:buAutoNum type="arabicPeriod"/>
            </a:pPr>
            <a:r>
              <a:rPr lang="en-US" sz="2400" dirty="0" smtClean="0"/>
              <a:t>Phishing</a:t>
            </a:r>
          </a:p>
          <a:p>
            <a:pPr>
              <a:buFont typeface="+mj-lt"/>
              <a:buAutoNum type="arabicPeriod"/>
            </a:pPr>
            <a:r>
              <a:rPr lang="en-US" sz="2400" dirty="0" smtClean="0"/>
              <a:t>Ransomware</a:t>
            </a:r>
            <a:endParaRPr lang="en-US" sz="2400" dirty="0"/>
          </a:p>
          <a:p>
            <a:pPr>
              <a:buFont typeface="+mj-lt"/>
              <a:buAutoNum type="arabicPeriod"/>
            </a:pPr>
            <a:endParaRPr lang="en-US" sz="2400" dirty="0" smtClean="0"/>
          </a:p>
        </p:txBody>
      </p:sp>
      <p:sp>
        <p:nvSpPr>
          <p:cNvPr id="4" name="Content Placeholder 3"/>
          <p:cNvSpPr>
            <a:spLocks noGrp="1"/>
          </p:cNvSpPr>
          <p:nvPr>
            <p:ph sz="half" idx="2"/>
          </p:nvPr>
        </p:nvSpPr>
        <p:spPr>
          <a:xfrm>
            <a:off x="4975668" y="1357177"/>
            <a:ext cx="4184034" cy="4862647"/>
          </a:xfrm>
        </p:spPr>
        <p:txBody>
          <a:bodyPr>
            <a:normAutofit lnSpcReduction="10000"/>
          </a:bodyPr>
          <a:lstStyle/>
          <a:p>
            <a:pPr marL="457200" indent="-457200">
              <a:buFont typeface="+mj-lt"/>
              <a:buAutoNum type="arabicPeriod" startAt="11"/>
            </a:pPr>
            <a:r>
              <a:rPr lang="en-US" sz="2400" dirty="0"/>
              <a:t>Scam Directory</a:t>
            </a:r>
          </a:p>
          <a:p>
            <a:pPr marL="457200" indent="-457200">
              <a:buFont typeface="+mj-lt"/>
              <a:buAutoNum type="arabicPeriod" startAt="11"/>
            </a:pPr>
            <a:r>
              <a:rPr lang="en-US" sz="2400" dirty="0" err="1" smtClean="0"/>
              <a:t>Smishing</a:t>
            </a:r>
            <a:endParaRPr lang="en-US" sz="2400" dirty="0" smtClean="0"/>
          </a:p>
          <a:p>
            <a:pPr marL="457200" indent="-457200">
              <a:buFont typeface="+mj-lt"/>
              <a:buAutoNum type="arabicPeriod" startAt="11"/>
            </a:pPr>
            <a:r>
              <a:rPr lang="en-US" sz="2400" dirty="0" smtClean="0"/>
              <a:t>Spoofing</a:t>
            </a:r>
          </a:p>
          <a:p>
            <a:pPr marL="457200" indent="-457200">
              <a:buFont typeface="+mj-lt"/>
              <a:buAutoNum type="arabicPeriod" startAt="11"/>
            </a:pPr>
            <a:r>
              <a:rPr lang="en-US" sz="2400" dirty="0" smtClean="0"/>
              <a:t>Spyware</a:t>
            </a:r>
          </a:p>
          <a:p>
            <a:pPr marL="457200" indent="-457200">
              <a:buFont typeface="+mj-lt"/>
              <a:buAutoNum type="arabicPeriod" startAt="11"/>
            </a:pPr>
            <a:r>
              <a:rPr lang="en-US" sz="2400" dirty="0" err="1" smtClean="0"/>
              <a:t>Supercookie</a:t>
            </a:r>
            <a:endParaRPr lang="en-US" sz="2400" dirty="0" smtClean="0"/>
          </a:p>
          <a:p>
            <a:pPr marL="457200" indent="-457200">
              <a:buFont typeface="+mj-lt"/>
              <a:buAutoNum type="arabicPeriod" startAt="11"/>
            </a:pPr>
            <a:r>
              <a:rPr lang="en-US" sz="2400" dirty="0" smtClean="0"/>
              <a:t>Trojan</a:t>
            </a:r>
          </a:p>
          <a:p>
            <a:pPr marL="457200" indent="-457200">
              <a:buFont typeface="+mj-lt"/>
              <a:buAutoNum type="arabicPeriod" startAt="11"/>
            </a:pPr>
            <a:r>
              <a:rPr lang="en-US" sz="2400" dirty="0" err="1" smtClean="0"/>
              <a:t>Typosquatting</a:t>
            </a:r>
            <a:endParaRPr lang="en-US" sz="2400" dirty="0" smtClean="0"/>
          </a:p>
          <a:p>
            <a:pPr marL="457200" indent="-457200">
              <a:buFont typeface="+mj-lt"/>
              <a:buAutoNum type="arabicPeriod" startAt="11"/>
            </a:pPr>
            <a:r>
              <a:rPr lang="en-US" sz="2400" dirty="0" smtClean="0"/>
              <a:t>Wi-Fi Eavesdropping</a:t>
            </a:r>
          </a:p>
          <a:p>
            <a:pPr marL="457200" indent="-457200">
              <a:buFont typeface="+mj-lt"/>
              <a:buAutoNum type="arabicPeriod" startAt="11"/>
            </a:pPr>
            <a:r>
              <a:rPr lang="en-US" sz="2400" dirty="0" smtClean="0"/>
              <a:t>Worm</a:t>
            </a:r>
          </a:p>
          <a:p>
            <a:pPr marL="457200" indent="-457200">
              <a:buFont typeface="+mj-lt"/>
              <a:buAutoNum type="arabicPeriod" startAt="11"/>
            </a:pPr>
            <a:r>
              <a:rPr lang="en-US" sz="2400" dirty="0" smtClean="0"/>
              <a:t>Zombie Cookie</a:t>
            </a:r>
            <a:endParaRPr lang="en-US" sz="2000" dirty="0" smtClean="0"/>
          </a:p>
          <a:p>
            <a:endParaRPr lang="en-US" dirty="0" smtClean="0"/>
          </a:p>
        </p:txBody>
      </p:sp>
      <p:sp>
        <p:nvSpPr>
          <p:cNvPr id="5" name="TextBox 4"/>
          <p:cNvSpPr txBox="1"/>
          <p:nvPr/>
        </p:nvSpPr>
        <p:spPr>
          <a:xfrm>
            <a:off x="8458199" y="2649604"/>
            <a:ext cx="3648075" cy="1754326"/>
          </a:xfrm>
          <a:prstGeom prst="rect">
            <a:avLst/>
          </a:prstGeom>
          <a:solidFill>
            <a:schemeClr val="bg1"/>
          </a:solidFill>
          <a:ln>
            <a:solidFill>
              <a:schemeClr val="accent1">
                <a:shade val="50000"/>
              </a:schemeClr>
            </a:solidFill>
          </a:ln>
        </p:spPr>
        <p:txBody>
          <a:bodyPr wrap="square" rtlCol="0">
            <a:spAutoFit/>
          </a:bodyPr>
          <a:lstStyle/>
          <a:p>
            <a:r>
              <a:rPr lang="en-US" dirty="0" smtClean="0"/>
              <a:t>For each threat, give yourself one point for:</a:t>
            </a:r>
          </a:p>
          <a:p>
            <a:pPr marL="342900" indent="-342900">
              <a:buAutoNum type="arabicParenR"/>
            </a:pPr>
            <a:r>
              <a:rPr lang="en-US" dirty="0" smtClean="0"/>
              <a:t>Being able to define it.</a:t>
            </a:r>
          </a:p>
          <a:p>
            <a:pPr marL="342900" indent="-342900">
              <a:buAutoNum type="arabicParenR"/>
            </a:pPr>
            <a:r>
              <a:rPr lang="en-US" dirty="0" smtClean="0"/>
              <a:t>Being able to explain how to protect against it?</a:t>
            </a:r>
          </a:p>
          <a:p>
            <a:pPr marL="342900" indent="-342900">
              <a:buAutoNum type="arabicParenR"/>
            </a:pPr>
            <a:r>
              <a:rPr lang="en-US" dirty="0" smtClean="0"/>
              <a:t>Being protected against it. </a:t>
            </a:r>
            <a:endParaRPr lang="en-US" dirty="0"/>
          </a:p>
        </p:txBody>
      </p:sp>
    </p:spTree>
    <p:extLst>
      <p:ext uri="{BB962C8B-B14F-4D97-AF65-F5344CB8AC3E}">
        <p14:creationId xmlns:p14="http://schemas.microsoft.com/office/powerpoint/2010/main" val="29398595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Tally up your scores</a:t>
            </a:r>
            <a:endParaRPr lang="en-US" dirty="0"/>
          </a:p>
        </p:txBody>
      </p:sp>
      <p:sp>
        <p:nvSpPr>
          <p:cNvPr id="6" name="Content Placeholder 5"/>
          <p:cNvSpPr>
            <a:spLocks noGrp="1"/>
          </p:cNvSpPr>
          <p:nvPr>
            <p:ph idx="1"/>
          </p:nvPr>
        </p:nvSpPr>
        <p:spPr/>
        <p:txBody>
          <a:bodyPr>
            <a:normAutofit/>
          </a:bodyPr>
          <a:lstStyle/>
          <a:p>
            <a:r>
              <a:rPr lang="en-US" sz="3200" dirty="0" smtClean="0"/>
              <a:t>45-60: Pretty good!</a:t>
            </a:r>
          </a:p>
          <a:p>
            <a:r>
              <a:rPr lang="en-US" sz="3200" dirty="0" smtClean="0"/>
              <a:t>30-44: </a:t>
            </a:r>
            <a:r>
              <a:rPr lang="en-US" sz="3200" dirty="0"/>
              <a:t>Vulnerable</a:t>
            </a:r>
          </a:p>
          <a:p>
            <a:r>
              <a:rPr lang="en-US" sz="3200" dirty="0" smtClean="0"/>
              <a:t>Under 30: Just waiting to be a victim</a:t>
            </a:r>
            <a:endParaRPr lang="en-US" sz="3200" dirty="0"/>
          </a:p>
        </p:txBody>
      </p:sp>
    </p:spTree>
    <p:extLst>
      <p:ext uri="{BB962C8B-B14F-4D97-AF65-F5344CB8AC3E}">
        <p14:creationId xmlns:p14="http://schemas.microsoft.com/office/powerpoint/2010/main" val="26931854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Cybercrime Facts</a:t>
            </a:r>
          </a:p>
        </p:txBody>
      </p:sp>
      <p:sp>
        <p:nvSpPr>
          <p:cNvPr id="8" name="Content Placeholder 7"/>
          <p:cNvSpPr>
            <a:spLocks noGrp="1"/>
          </p:cNvSpPr>
          <p:nvPr>
            <p:ph idx="1"/>
          </p:nvPr>
        </p:nvSpPr>
        <p:spPr>
          <a:xfrm>
            <a:off x="677333" y="1417639"/>
            <a:ext cx="9119809" cy="4321009"/>
          </a:xfrm>
        </p:spPr>
        <p:txBody>
          <a:bodyPr>
            <a:noAutofit/>
          </a:bodyPr>
          <a:lstStyle/>
          <a:p>
            <a:r>
              <a:rPr lang="en-US" sz="2400" dirty="0" smtClean="0"/>
              <a:t>One in 131 emails contain malware.*</a:t>
            </a:r>
          </a:p>
          <a:p>
            <a:r>
              <a:rPr lang="en-US" sz="2400" dirty="0" smtClean="0"/>
              <a:t>More than 4,000 ransomware attacks occur every day.*</a:t>
            </a:r>
            <a:endParaRPr lang="en-US" sz="2400" dirty="0"/>
          </a:p>
          <a:p>
            <a:pPr lvl="1"/>
            <a:r>
              <a:rPr lang="en-US" sz="2000" dirty="0" smtClean="0"/>
              <a:t>The average amount demanded after a ransomware attack is $1,077.</a:t>
            </a:r>
          </a:p>
          <a:p>
            <a:pPr lvl="1"/>
            <a:r>
              <a:rPr lang="en-US" sz="2000" dirty="0" smtClean="0"/>
              <a:t>64% of Americans are willing to pay it.</a:t>
            </a:r>
          </a:p>
          <a:p>
            <a:r>
              <a:rPr lang="en-US" sz="2400" dirty="0" smtClean="0"/>
              <a:t>According to billionaire investor Warren Buffett, cyber attacks are the BIGGEST threat to mankind — even more than nuclear weapons.*</a:t>
            </a:r>
          </a:p>
          <a:p>
            <a:r>
              <a:rPr lang="en-US" sz="2400" dirty="0" smtClean="0"/>
              <a:t>230,000 new pieces  of malware are produced every day.*</a:t>
            </a:r>
          </a:p>
          <a:p>
            <a:r>
              <a:rPr lang="en-US" sz="2400" dirty="0"/>
              <a:t>User mistakes account for almost as many cyber crimes as hacking and malware</a:t>
            </a:r>
            <a:r>
              <a:rPr lang="en-US" sz="2400" dirty="0" smtClean="0"/>
              <a:t>.*</a:t>
            </a:r>
            <a:endParaRPr lang="en-US" sz="2400" dirty="0"/>
          </a:p>
        </p:txBody>
      </p:sp>
      <p:sp>
        <p:nvSpPr>
          <p:cNvPr id="9" name="TextBox 8"/>
          <p:cNvSpPr txBox="1"/>
          <p:nvPr/>
        </p:nvSpPr>
        <p:spPr>
          <a:xfrm>
            <a:off x="809625" y="6212763"/>
            <a:ext cx="9177512" cy="369332"/>
          </a:xfrm>
          <a:prstGeom prst="rect">
            <a:avLst/>
          </a:prstGeom>
          <a:solidFill>
            <a:schemeClr val="bg1"/>
          </a:solidFill>
        </p:spPr>
        <p:txBody>
          <a:bodyPr wrap="none" rtlCol="0">
            <a:spAutoFit/>
          </a:bodyPr>
          <a:lstStyle/>
          <a:p>
            <a:r>
              <a:rPr lang="en-US" dirty="0" smtClean="0"/>
              <a:t>* “Cyber Security Statistics” by John Mason, February 27, 2018 “The Best VPN” website</a:t>
            </a:r>
          </a:p>
        </p:txBody>
      </p:sp>
    </p:spTree>
    <p:extLst>
      <p:ext uri="{BB962C8B-B14F-4D97-AF65-F5344CB8AC3E}">
        <p14:creationId xmlns:p14="http://schemas.microsoft.com/office/powerpoint/2010/main" val="39540209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Cybercrime Facts, continued</a:t>
            </a:r>
            <a:endParaRPr lang="en-US" dirty="0"/>
          </a:p>
        </p:txBody>
      </p:sp>
      <p:sp>
        <p:nvSpPr>
          <p:cNvPr id="3" name="Content Placeholder 2"/>
          <p:cNvSpPr>
            <a:spLocks noGrp="1"/>
          </p:cNvSpPr>
          <p:nvPr>
            <p:ph idx="1"/>
          </p:nvPr>
        </p:nvSpPr>
        <p:spPr>
          <a:xfrm>
            <a:off x="677334" y="1561149"/>
            <a:ext cx="8596668" cy="3880773"/>
          </a:xfrm>
        </p:spPr>
        <p:txBody>
          <a:bodyPr>
            <a:normAutofit/>
          </a:bodyPr>
          <a:lstStyle/>
          <a:p>
            <a:r>
              <a:rPr lang="en-US" sz="2400" dirty="0" smtClean="0"/>
              <a:t>78 percent of people claim to know the risks that come with clicking unknown links in emails and yet they still click these links.*</a:t>
            </a:r>
          </a:p>
          <a:p>
            <a:r>
              <a:rPr lang="en-US" sz="2400" dirty="0" smtClean="0"/>
              <a:t>Android is the second most targeted platform by hackers after Windows.*</a:t>
            </a:r>
          </a:p>
          <a:p>
            <a:r>
              <a:rPr lang="en-US" sz="2400" dirty="0" smtClean="0"/>
              <a:t>Virginia is #6 in the nation for cybercrime victims and #13 in dollar amount of losses.**</a:t>
            </a:r>
          </a:p>
          <a:p>
            <a:r>
              <a:rPr lang="en-US" sz="2400" u="sng" dirty="0" smtClean="0"/>
              <a:t>Unfilled</a:t>
            </a:r>
            <a:r>
              <a:rPr lang="en-US" sz="2400" dirty="0" smtClean="0"/>
              <a:t> </a:t>
            </a:r>
            <a:r>
              <a:rPr lang="en-US" sz="2400" dirty="0"/>
              <a:t>cyber security jobs are expected to reach 3.5 million by 2021 — compared to about 1 million in 2016.*</a:t>
            </a:r>
          </a:p>
          <a:p>
            <a:endParaRPr lang="en-US" sz="2400" dirty="0"/>
          </a:p>
          <a:p>
            <a:endParaRPr lang="en-US" sz="2400" dirty="0" smtClean="0"/>
          </a:p>
          <a:p>
            <a:endParaRPr lang="en-US" dirty="0"/>
          </a:p>
        </p:txBody>
      </p:sp>
      <p:sp>
        <p:nvSpPr>
          <p:cNvPr id="4" name="TextBox 3"/>
          <p:cNvSpPr txBox="1"/>
          <p:nvPr/>
        </p:nvSpPr>
        <p:spPr>
          <a:xfrm>
            <a:off x="450960" y="6110287"/>
            <a:ext cx="3642600" cy="369332"/>
          </a:xfrm>
          <a:prstGeom prst="rect">
            <a:avLst/>
          </a:prstGeom>
          <a:noFill/>
        </p:spPr>
        <p:txBody>
          <a:bodyPr wrap="none" rtlCol="0">
            <a:spAutoFit/>
          </a:bodyPr>
          <a:lstStyle/>
          <a:p>
            <a:r>
              <a:rPr lang="en-US" dirty="0" smtClean="0"/>
              <a:t>**</a:t>
            </a:r>
            <a:r>
              <a:rPr lang="en-US" dirty="0"/>
              <a:t> </a:t>
            </a:r>
            <a:r>
              <a:rPr lang="en-US" dirty="0" smtClean="0"/>
              <a:t>FBI Internet Crime Report 2017</a:t>
            </a:r>
          </a:p>
        </p:txBody>
      </p:sp>
      <p:sp>
        <p:nvSpPr>
          <p:cNvPr id="5" name="TextBox 4"/>
          <p:cNvSpPr txBox="1"/>
          <p:nvPr/>
        </p:nvSpPr>
        <p:spPr>
          <a:xfrm>
            <a:off x="450959" y="5740955"/>
            <a:ext cx="9177512" cy="369332"/>
          </a:xfrm>
          <a:prstGeom prst="rect">
            <a:avLst/>
          </a:prstGeom>
          <a:noFill/>
        </p:spPr>
        <p:txBody>
          <a:bodyPr wrap="none" rtlCol="0">
            <a:spAutoFit/>
          </a:bodyPr>
          <a:lstStyle/>
          <a:p>
            <a:r>
              <a:rPr lang="en-US" dirty="0" smtClean="0"/>
              <a:t>* “Cyber Security Statistics” by John Mason, February 27, 2018 “The Best VPN” website</a:t>
            </a:r>
          </a:p>
        </p:txBody>
      </p:sp>
    </p:spTree>
    <p:extLst>
      <p:ext uri="{BB962C8B-B14F-4D97-AF65-F5344CB8AC3E}">
        <p14:creationId xmlns:p14="http://schemas.microsoft.com/office/powerpoint/2010/main" val="604240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13124</TotalTime>
  <Words>3132</Words>
  <Application>Microsoft Office PowerPoint</Application>
  <PresentationFormat>Widescreen</PresentationFormat>
  <Paragraphs>296</Paragraphs>
  <Slides>37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Trebuchet MS</vt:lpstr>
      <vt:lpstr>Wingdings 3</vt:lpstr>
      <vt:lpstr>Facet</vt:lpstr>
      <vt:lpstr>Cybersecurity for the Job Seeker</vt:lpstr>
      <vt:lpstr>The Purpose of this Presentation</vt:lpstr>
      <vt:lpstr>Overview</vt:lpstr>
      <vt:lpstr>Caveats</vt:lpstr>
      <vt:lpstr>A few terms you need to know:</vt:lpstr>
      <vt:lpstr>Cybersecurity Test</vt:lpstr>
      <vt:lpstr>Tally up your scores</vt:lpstr>
      <vt:lpstr>Cybercrime Facts</vt:lpstr>
      <vt:lpstr>Cybercrime Facts, continued</vt:lpstr>
      <vt:lpstr>What Cybercrime can do to you:</vt:lpstr>
      <vt:lpstr>What Cybercrime can do to you, continued :</vt:lpstr>
      <vt:lpstr>Cybercrime, Real Time</vt:lpstr>
      <vt:lpstr>Ten Ways to Stay as Safe as you Can</vt:lpstr>
      <vt:lpstr>1. Keep Your Software and Apps Up to Date </vt:lpstr>
      <vt:lpstr>1A. Uninstall Programs and Apps You Don’t Need</vt:lpstr>
      <vt:lpstr>2. Top Anti-Virus/Firewall Programs per “Consumer Reports”</vt:lpstr>
      <vt:lpstr>3. Use Strong Passwords</vt:lpstr>
      <vt:lpstr>4. Use a Good Password Management Tool</vt:lpstr>
      <vt:lpstr>4b. Password Safe Demo</vt:lpstr>
      <vt:lpstr>5. Multi-Factor Authentication</vt:lpstr>
      <vt:lpstr>5a. Multi-Factor Authentication</vt:lpstr>
      <vt:lpstr>5b. Multi-Factor Authentication</vt:lpstr>
      <vt:lpstr>5c. Multi-Factor Authentication</vt:lpstr>
      <vt:lpstr>6. Protect your Personal Identifying Information (PII) and financial information</vt:lpstr>
      <vt:lpstr>6a. Protect your Personal Identifying Information (PII) and financial information</vt:lpstr>
      <vt:lpstr>7 - 8</vt:lpstr>
      <vt:lpstr>9 - 10</vt:lpstr>
      <vt:lpstr>Public Computer Security</vt:lpstr>
      <vt:lpstr>Hints you my have have been hacked – infected - scammed</vt:lpstr>
      <vt:lpstr>If all else fails – if you get hacked – infected – attacked - scammed</vt:lpstr>
      <vt:lpstr>PowerPoint Presentation</vt:lpstr>
      <vt:lpstr>PowerPoint Presentation</vt:lpstr>
      <vt:lpstr>PowerPoint Presentation</vt:lpstr>
      <vt:lpstr>Job Scams</vt:lpstr>
      <vt:lpstr>How to Spot Job Scams</vt:lpstr>
      <vt:lpstr>How to Spot Job Scams, continued</vt:lpstr>
      <vt:lpstr>One other thought...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Flynn</dc:creator>
  <cp:lastModifiedBy>John Flynn</cp:lastModifiedBy>
  <cp:revision>100</cp:revision>
  <dcterms:created xsi:type="dcterms:W3CDTF">2018-07-04T01:52:28Z</dcterms:created>
  <dcterms:modified xsi:type="dcterms:W3CDTF">2018-07-19T12:11:01Z</dcterms:modified>
</cp:coreProperties>
</file>