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459" r:id="rId5"/>
    <p:sldId id="2461" r:id="rId6"/>
    <p:sldId id="2457" r:id="rId7"/>
    <p:sldId id="2456" r:id="rId8"/>
    <p:sldId id="2462" r:id="rId9"/>
    <p:sldId id="24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rt Hammitt" initials="CH" lastIdx="3" clrIdx="0">
    <p:extLst>
      <p:ext uri="{19B8F6BF-5375-455C-9EA6-DF929625EA0E}">
        <p15:presenceInfo xmlns:p15="http://schemas.microsoft.com/office/powerpoint/2012/main" userId="71319273b82b28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342"/>
    <a:srgbClr val="C0F400"/>
    <a:srgbClr val="05EE55"/>
    <a:srgbClr val="038B30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584" autoAdjust="0"/>
  </p:normalViewPr>
  <p:slideViewPr>
    <p:cSldViewPr snapToGrid="0">
      <p:cViewPr varScale="1">
        <p:scale>
          <a:sx n="86" d="100"/>
          <a:sy n="86" d="100"/>
        </p:scale>
        <p:origin x="7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70" r:id="rId8"/>
    <p:sldLayoutId id="2147483669" r:id="rId9"/>
    <p:sldLayoutId id="2147483667" r:id="rId10"/>
    <p:sldLayoutId id="2147483668" r:id="rId11"/>
    <p:sldLayoutId id="2147483666" r:id="rId12"/>
    <p:sldLayoutId id="2147483671" r:id="rId13"/>
    <p:sldLayoutId id="2147483655" r:id="rId1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s://money.usnews.com/money/blogs/outside-voices-careers/2013/07/09/7-ways-your-resume-and-linkedin-profile-should-differ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.docx"/><Relationship Id="rId10" Type="http://schemas.openxmlformats.org/officeDocument/2006/relationships/image" Target="../media/image8.png"/><Relationship Id="rId4" Type="http://schemas.openxmlformats.org/officeDocument/2006/relationships/hyperlink" Target="https://www.linkedin.com/pulse/maximum-character-limits-counts-linkedin-2018-eric-johnson/?trackingId=txRWiYG6se5SmdwzUDdQsA%3D%3D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22AC31-5569-4DCF-B5F9-D398960EFC7C}"/>
              </a:ext>
            </a:extLst>
          </p:cNvPr>
          <p:cNvSpPr/>
          <p:nvPr/>
        </p:nvSpPr>
        <p:spPr>
          <a:xfrm>
            <a:off x="595884" y="1404153"/>
            <a:ext cx="11167029" cy="1683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Your Resume and LinkedIn Profile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4DF4C-6AB0-4184-97F5-50E4FEE4A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3B8D6A-ED57-45ED-9218-F727024B79F5}"/>
              </a:ext>
            </a:extLst>
          </p:cNvPr>
          <p:cNvSpPr/>
          <p:nvPr/>
        </p:nvSpPr>
        <p:spPr>
          <a:xfrm>
            <a:off x="7156881" y="4015664"/>
            <a:ext cx="2601158" cy="1438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Different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68A614-1F1A-46E5-86ED-B48DE718FE13}"/>
              </a:ext>
            </a:extLst>
          </p:cNvPr>
          <p:cNvSpPr/>
          <p:nvPr/>
        </p:nvSpPr>
        <p:spPr>
          <a:xfrm>
            <a:off x="3410105" y="4015664"/>
            <a:ext cx="2601158" cy="1438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Similar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8BB6A6-ED97-4639-837B-C9937CC67E00}"/>
              </a:ext>
            </a:extLst>
          </p:cNvPr>
          <p:cNvSpPr txBox="1"/>
          <p:nvPr/>
        </p:nvSpPr>
        <p:spPr>
          <a:xfrm>
            <a:off x="6194164" y="4457756"/>
            <a:ext cx="757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yet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9EF1F9-D498-4166-89FF-9CF360065853}"/>
              </a:ext>
            </a:extLst>
          </p:cNvPr>
          <p:cNvSpPr/>
          <p:nvPr/>
        </p:nvSpPr>
        <p:spPr>
          <a:xfrm>
            <a:off x="3817398" y="4234649"/>
            <a:ext cx="1766656" cy="103868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1C36E4-89FB-4025-9878-D3B58CF42F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652" y="6265193"/>
            <a:ext cx="988695" cy="5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6F84C2-45AA-44C3-A6E9-47413B70DA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8" y="6315040"/>
            <a:ext cx="623570" cy="456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1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4DF4C-6AB0-4184-97F5-50E4FEE4A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2E3C1-B1E4-4DE7-85D5-3D680E84D0AB}"/>
              </a:ext>
            </a:extLst>
          </p:cNvPr>
          <p:cNvSpPr txBox="1"/>
          <p:nvPr/>
        </p:nvSpPr>
        <p:spPr>
          <a:xfrm>
            <a:off x="3098307" y="301841"/>
            <a:ext cx="7510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Similarities between Resume and LinkedIn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4BD08-967B-4F1D-BB1D-D84D2C1C327B}"/>
              </a:ext>
            </a:extLst>
          </p:cNvPr>
          <p:cNvSpPr txBox="1"/>
          <p:nvPr/>
        </p:nvSpPr>
        <p:spPr>
          <a:xfrm>
            <a:off x="595884" y="1198487"/>
            <a:ext cx="1100023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Gathered from attendees in ZOOM Chat on 9/8/20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Chronological work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Lists past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Present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Format: Resume-formal; LinkedIn-informal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Keywords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List of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/>
              <a:t>Other similarities provided from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Forward looking – use descriptions or job titles of what you want in the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Showcases your aptitude and capabilities to obtain the job you want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Powerful Value Proposition/Summary Statement of what you offer to solve their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5D1C2C-F68B-4716-83EF-8DFD817252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205" y="6246023"/>
            <a:ext cx="988695" cy="5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E53A2-1656-4AFE-B8DB-D641037C10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8" y="6295870"/>
            <a:ext cx="623570" cy="456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92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3085EA-414F-4318-B0F9-AC0D16C5B7C5}"/>
              </a:ext>
            </a:extLst>
          </p:cNvPr>
          <p:cNvSpPr/>
          <p:nvPr/>
        </p:nvSpPr>
        <p:spPr>
          <a:xfrm>
            <a:off x="6911452" y="170672"/>
            <a:ext cx="2937934" cy="651665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43819E-5155-4987-8F64-6E9218814B8A}"/>
              </a:ext>
            </a:extLst>
          </p:cNvPr>
          <p:cNvSpPr/>
          <p:nvPr/>
        </p:nvSpPr>
        <p:spPr>
          <a:xfrm>
            <a:off x="1662023" y="170673"/>
            <a:ext cx="2937934" cy="651665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4C19D-31A7-401A-8E81-1F47B92F9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5E98556-1FC9-47A0-8A31-98596C8B566A}"/>
              </a:ext>
            </a:extLst>
          </p:cNvPr>
          <p:cNvSpPr/>
          <p:nvPr/>
        </p:nvSpPr>
        <p:spPr>
          <a:xfrm>
            <a:off x="621372" y="664338"/>
            <a:ext cx="5019243" cy="9064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Length 1-2 pages usually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4A4285-CBC1-4DCA-9953-1B54234DAC25}"/>
              </a:ext>
            </a:extLst>
          </p:cNvPr>
          <p:cNvSpPr/>
          <p:nvPr/>
        </p:nvSpPr>
        <p:spPr>
          <a:xfrm>
            <a:off x="621372" y="1933374"/>
            <a:ext cx="5019243" cy="7799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More formal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Never use the pronoun “I”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43F031-030B-448A-82A0-8AED2FA20698}"/>
              </a:ext>
            </a:extLst>
          </p:cNvPr>
          <p:cNvSpPr/>
          <p:nvPr/>
        </p:nvSpPr>
        <p:spPr>
          <a:xfrm>
            <a:off x="621371" y="3075674"/>
            <a:ext cx="5019243" cy="9958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Tightly worded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S.T.A.R. Crafted bullets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524A72-79F4-4984-9E6C-60797FF47565}"/>
              </a:ext>
            </a:extLst>
          </p:cNvPr>
          <p:cNvSpPr/>
          <p:nvPr/>
        </p:nvSpPr>
        <p:spPr>
          <a:xfrm>
            <a:off x="621372" y="4455584"/>
            <a:ext cx="5019243" cy="12486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Target audience of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recruiters and employers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AE79C55-D648-4045-963C-B1046A6FEF82}"/>
              </a:ext>
            </a:extLst>
          </p:cNvPr>
          <p:cNvSpPr/>
          <p:nvPr/>
        </p:nvSpPr>
        <p:spPr>
          <a:xfrm>
            <a:off x="6095998" y="586164"/>
            <a:ext cx="5019243" cy="98463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No profile length constraint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2,600* characters ABOUT section 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BAD6AD6-618E-44D3-8905-B5929190288F}"/>
              </a:ext>
            </a:extLst>
          </p:cNvPr>
          <p:cNvSpPr/>
          <p:nvPr/>
        </p:nvSpPr>
        <p:spPr>
          <a:xfrm>
            <a:off x="6095998" y="1885006"/>
            <a:ext cx="5019243" cy="8282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A social business site,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Use the personal pronoun “I”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54C2A74-F174-4BA9-9437-64D709151326}"/>
              </a:ext>
            </a:extLst>
          </p:cNvPr>
          <p:cNvSpPr/>
          <p:nvPr/>
        </p:nvSpPr>
        <p:spPr>
          <a:xfrm>
            <a:off x="6096000" y="3076595"/>
            <a:ext cx="5019243" cy="9958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Less formal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Multiple forms of media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CE241EA-1617-4FBE-B081-340DFD289919}"/>
              </a:ext>
            </a:extLst>
          </p:cNvPr>
          <p:cNvSpPr/>
          <p:nvPr/>
        </p:nvSpPr>
        <p:spPr>
          <a:xfrm>
            <a:off x="6095998" y="4398997"/>
            <a:ext cx="5019243" cy="1305249"/>
          </a:xfrm>
          <a:custGeom>
            <a:avLst/>
            <a:gdLst>
              <a:gd name="connsiteX0" fmla="*/ 0 w 5019243"/>
              <a:gd name="connsiteY0" fmla="*/ 138050 h 828285"/>
              <a:gd name="connsiteX1" fmla="*/ 138050 w 5019243"/>
              <a:gd name="connsiteY1" fmla="*/ 0 h 828285"/>
              <a:gd name="connsiteX2" fmla="*/ 4881193 w 5019243"/>
              <a:gd name="connsiteY2" fmla="*/ 0 h 828285"/>
              <a:gd name="connsiteX3" fmla="*/ 5019243 w 5019243"/>
              <a:gd name="connsiteY3" fmla="*/ 138050 h 828285"/>
              <a:gd name="connsiteX4" fmla="*/ 5019243 w 5019243"/>
              <a:gd name="connsiteY4" fmla="*/ 690235 h 828285"/>
              <a:gd name="connsiteX5" fmla="*/ 4881193 w 5019243"/>
              <a:gd name="connsiteY5" fmla="*/ 828285 h 828285"/>
              <a:gd name="connsiteX6" fmla="*/ 138050 w 5019243"/>
              <a:gd name="connsiteY6" fmla="*/ 828285 h 828285"/>
              <a:gd name="connsiteX7" fmla="*/ 0 w 5019243"/>
              <a:gd name="connsiteY7" fmla="*/ 690235 h 828285"/>
              <a:gd name="connsiteX8" fmla="*/ 0 w 5019243"/>
              <a:gd name="connsiteY8" fmla="*/ 138050 h 828285"/>
              <a:gd name="connsiteX0" fmla="*/ 0 w 5019243"/>
              <a:gd name="connsiteY0" fmla="*/ 164689 h 854924"/>
              <a:gd name="connsiteX1" fmla="*/ 138050 w 5019243"/>
              <a:gd name="connsiteY1" fmla="*/ 26639 h 854924"/>
              <a:gd name="connsiteX2" fmla="*/ 3871864 w 5019243"/>
              <a:gd name="connsiteY2" fmla="*/ 0 h 854924"/>
              <a:gd name="connsiteX3" fmla="*/ 4881193 w 5019243"/>
              <a:gd name="connsiteY3" fmla="*/ 26639 h 854924"/>
              <a:gd name="connsiteX4" fmla="*/ 5019243 w 5019243"/>
              <a:gd name="connsiteY4" fmla="*/ 164689 h 854924"/>
              <a:gd name="connsiteX5" fmla="*/ 5019243 w 5019243"/>
              <a:gd name="connsiteY5" fmla="*/ 716874 h 854924"/>
              <a:gd name="connsiteX6" fmla="*/ 4881193 w 5019243"/>
              <a:gd name="connsiteY6" fmla="*/ 854924 h 854924"/>
              <a:gd name="connsiteX7" fmla="*/ 138050 w 5019243"/>
              <a:gd name="connsiteY7" fmla="*/ 854924 h 854924"/>
              <a:gd name="connsiteX8" fmla="*/ 0 w 5019243"/>
              <a:gd name="connsiteY8" fmla="*/ 716874 h 854924"/>
              <a:gd name="connsiteX9" fmla="*/ 0 w 5019243"/>
              <a:gd name="connsiteY9" fmla="*/ 164689 h 85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9243" h="854924">
                <a:moveTo>
                  <a:pt x="0" y="164689"/>
                </a:moveTo>
                <a:cubicBezTo>
                  <a:pt x="0" y="88446"/>
                  <a:pt x="61807" y="26639"/>
                  <a:pt x="138050" y="26639"/>
                </a:cubicBezTo>
                <a:lnTo>
                  <a:pt x="3871864" y="0"/>
                </a:lnTo>
                <a:lnTo>
                  <a:pt x="4881193" y="26639"/>
                </a:lnTo>
                <a:cubicBezTo>
                  <a:pt x="4957436" y="26639"/>
                  <a:pt x="5019243" y="88446"/>
                  <a:pt x="5019243" y="164689"/>
                </a:cubicBezTo>
                <a:lnTo>
                  <a:pt x="5019243" y="716874"/>
                </a:lnTo>
                <a:cubicBezTo>
                  <a:pt x="5019243" y="793117"/>
                  <a:pt x="4957436" y="854924"/>
                  <a:pt x="4881193" y="854924"/>
                </a:cubicBezTo>
                <a:lnTo>
                  <a:pt x="138050" y="854924"/>
                </a:lnTo>
                <a:cubicBezTo>
                  <a:pt x="61807" y="854924"/>
                  <a:pt x="0" y="793117"/>
                  <a:pt x="0" y="716874"/>
                </a:cubicBezTo>
                <a:lnTo>
                  <a:pt x="0" y="164689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Searchable with interests, knowledge, and activities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80EBA0-94CE-486D-8C40-594B0AAB95F4}"/>
              </a:ext>
            </a:extLst>
          </p:cNvPr>
          <p:cNvSpPr txBox="1"/>
          <p:nvPr/>
        </p:nvSpPr>
        <p:spPr>
          <a:xfrm>
            <a:off x="2390157" y="191083"/>
            <a:ext cx="1481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RESUME</a:t>
            </a:r>
            <a:r>
              <a:rPr lang="en-US" b="1" dirty="0"/>
              <a:t>	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791B9C-B6FE-4E7F-946B-381DCE9C8A53}"/>
              </a:ext>
            </a:extLst>
          </p:cNvPr>
          <p:cNvSpPr txBox="1"/>
          <p:nvPr/>
        </p:nvSpPr>
        <p:spPr>
          <a:xfrm>
            <a:off x="7516819" y="158291"/>
            <a:ext cx="172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LINKEDIN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48B4B4-72A4-47FE-A55B-EB849F6235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977" y="6265193"/>
            <a:ext cx="988695" cy="5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F307A5-268B-45F0-8288-0326796EEF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5" y="6364888"/>
            <a:ext cx="623570" cy="45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366E78-72E5-464A-860E-C84E54EF3E8B}"/>
              </a:ext>
            </a:extLst>
          </p:cNvPr>
          <p:cNvSpPr txBox="1"/>
          <p:nvPr/>
        </p:nvSpPr>
        <p:spPr>
          <a:xfrm>
            <a:off x="4767736" y="101419"/>
            <a:ext cx="1975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32689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6E35ECF-85B1-4455-8D4F-36A8C57A24C2}"/>
              </a:ext>
            </a:extLst>
          </p:cNvPr>
          <p:cNvSpPr/>
          <p:nvPr/>
        </p:nvSpPr>
        <p:spPr>
          <a:xfrm>
            <a:off x="7565451" y="177907"/>
            <a:ext cx="2937934" cy="651665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D7EB4E-545F-4B6C-B69E-0868279F157B}"/>
              </a:ext>
            </a:extLst>
          </p:cNvPr>
          <p:cNvSpPr/>
          <p:nvPr/>
        </p:nvSpPr>
        <p:spPr>
          <a:xfrm>
            <a:off x="1688562" y="177907"/>
            <a:ext cx="2937934" cy="651665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4C19D-31A7-401A-8E81-1F47B92F9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00AE2B8-C3FF-49CD-BD59-1FB7E53FCAC9}"/>
              </a:ext>
            </a:extLst>
          </p:cNvPr>
          <p:cNvSpPr/>
          <p:nvPr/>
        </p:nvSpPr>
        <p:spPr>
          <a:xfrm>
            <a:off x="595884" y="1001622"/>
            <a:ext cx="5019243" cy="11066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A tailored document to a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specific job description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A953DF0-05B7-4F99-8C60-4BD1573555B0}"/>
              </a:ext>
            </a:extLst>
          </p:cNvPr>
          <p:cNvSpPr/>
          <p:nvPr/>
        </p:nvSpPr>
        <p:spPr>
          <a:xfrm>
            <a:off x="595883" y="2570020"/>
            <a:ext cx="5019243" cy="109604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No Photo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9E785A6-C895-4999-A371-90B75429FD99}"/>
              </a:ext>
            </a:extLst>
          </p:cNvPr>
          <p:cNvSpPr/>
          <p:nvPr/>
        </p:nvSpPr>
        <p:spPr>
          <a:xfrm>
            <a:off x="595883" y="4138418"/>
            <a:ext cx="5019243" cy="10177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Past Accomplishments illustrate aptitude | capability for future opportunities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63B6C16-8720-417B-9372-EDB4B06265E7}"/>
              </a:ext>
            </a:extLst>
          </p:cNvPr>
          <p:cNvSpPr/>
          <p:nvPr/>
        </p:nvSpPr>
        <p:spPr>
          <a:xfrm>
            <a:off x="6296410" y="1090477"/>
            <a:ext cx="5019243" cy="10177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Grows as you grow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Skills, Accomplishments, Certifications,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and Recommendations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70BCE10-2FC1-4F00-8F8E-9CA36F37A4F7}"/>
              </a:ext>
            </a:extLst>
          </p:cNvPr>
          <p:cNvSpPr/>
          <p:nvPr/>
        </p:nvSpPr>
        <p:spPr>
          <a:xfrm>
            <a:off x="6338936" y="2570020"/>
            <a:ext cx="5019243" cy="109604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Headshot is Vital. YOU are building relationships with REAL people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227E247-A788-4D25-A6A2-537FA11D8E41}"/>
              </a:ext>
            </a:extLst>
          </p:cNvPr>
          <p:cNvSpPr/>
          <p:nvPr/>
        </p:nvSpPr>
        <p:spPr>
          <a:xfrm>
            <a:off x="6296409" y="4138418"/>
            <a:ext cx="5019243" cy="101778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About the Present and Future,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while still conveying prior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</a:rPr>
              <a:t>history and accomplishments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80EBA0-94CE-486D-8C40-594B0AAB95F4}"/>
              </a:ext>
            </a:extLst>
          </p:cNvPr>
          <p:cNvSpPr txBox="1"/>
          <p:nvPr/>
        </p:nvSpPr>
        <p:spPr>
          <a:xfrm>
            <a:off x="2469149" y="273003"/>
            <a:ext cx="1376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RESUME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791B9C-B6FE-4E7F-946B-381DCE9C8A53}"/>
              </a:ext>
            </a:extLst>
          </p:cNvPr>
          <p:cNvSpPr txBox="1"/>
          <p:nvPr/>
        </p:nvSpPr>
        <p:spPr>
          <a:xfrm>
            <a:off x="8179320" y="301602"/>
            <a:ext cx="1543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LINKEDIN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22379E-832E-46BE-96BD-C0E52B5D1C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242" y="6248063"/>
            <a:ext cx="988695" cy="5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DBCAB8-E946-449E-9A74-7E888D5255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6" y="6293480"/>
            <a:ext cx="623570" cy="45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511AD3-D881-40EE-A991-D7BEFBEA8E9E}"/>
              </a:ext>
            </a:extLst>
          </p:cNvPr>
          <p:cNvSpPr txBox="1"/>
          <p:nvPr/>
        </p:nvSpPr>
        <p:spPr>
          <a:xfrm>
            <a:off x="5072424" y="211449"/>
            <a:ext cx="1975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38811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43" grpId="0" animBg="1"/>
      <p:bldP spid="45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4DF4C-6AB0-4184-97F5-50E4FEE4A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4B96F-A736-4358-9714-685ECE506E11}"/>
              </a:ext>
            </a:extLst>
          </p:cNvPr>
          <p:cNvSpPr txBox="1"/>
          <p:nvPr/>
        </p:nvSpPr>
        <p:spPr>
          <a:xfrm>
            <a:off x="595884" y="1140798"/>
            <a:ext cx="11167029" cy="489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Text for slides: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https://money.usnews.com/money/blogs/outside-voices-careers/2013/07/09/7-ways-your-resume-and-linkedin-profile-should-differ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List of characters in each LinkedIn field for Summer of 2020:</a:t>
            </a:r>
          </a:p>
          <a:p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https://www.linkedin.com/pulse/maximum-character-limits-counts-linkedin-2018-eric-johnson/?trackingId=txRWiYG6se5SmdwzUDdQsA%3D%3D</a:t>
            </a:r>
            <a:endParaRPr lang="en-US" sz="1400" dirty="0"/>
          </a:p>
          <a:p>
            <a:endParaRPr lang="en-US" sz="1400" dirty="0"/>
          </a:p>
          <a:p>
            <a:pPr algn="l"/>
            <a:r>
              <a:rPr lang="en-US" sz="1400" dirty="0"/>
              <a:t>ONET - https://www.onetonline.org</a:t>
            </a:r>
            <a:endParaRPr lang="en-US" sz="1400" i="0" dirty="0">
              <a:effectLst/>
            </a:endParaRPr>
          </a:p>
          <a:p>
            <a:pPr algn="l"/>
            <a:r>
              <a:rPr lang="en-US" sz="1400" i="0" dirty="0">
                <a:effectLst/>
              </a:rPr>
              <a:t>O*NET </a:t>
            </a:r>
            <a:r>
              <a:rPr lang="en-US" sz="1400" i="0" dirty="0" err="1">
                <a:effectLst/>
              </a:rPr>
              <a:t>OnLine</a:t>
            </a:r>
            <a:r>
              <a:rPr lang="en-US" sz="1400" i="0" dirty="0">
                <a:effectLst/>
              </a:rPr>
              <a:t> has detailed descriptions of the world of work for use by job seekers, workforce development and HR professionals, students, researchers, and more!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jobscan.co – https://www.jobscan.co/ Optimize your resume. Match resume with key words in job description</a:t>
            </a:r>
          </a:p>
          <a:p>
            <a:pPr algn="l"/>
            <a:r>
              <a:rPr lang="en-US" sz="1400" dirty="0"/>
              <a:t>Free 5 executions per month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Resymatch.io – https://cultivatedculture.com/resume-scanner/ Resume Scanner, Job Description Scanner, Bullet Analyzer</a:t>
            </a:r>
          </a:p>
          <a:p>
            <a:pPr algn="l"/>
            <a:r>
              <a:rPr lang="en-US" sz="1400" dirty="0"/>
              <a:t>Always 100% Free</a:t>
            </a:r>
          </a:p>
          <a:p>
            <a:pPr algn="l"/>
            <a:endParaRPr lang="en-US" sz="12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333625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complete list of transferable skills, visit     https://www.thebalancecareers.com/transferable-skills-list-525490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333625" algn="l"/>
              </a:tabLs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333625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for Developing a Winning Resume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333625" algn="l"/>
              </a:tabLs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 O. West 1/4/2018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333625" algn="l"/>
              </a:tabLs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333625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SOAR Stories</a:t>
            </a:r>
          </a:p>
          <a:p>
            <a:pPr algn="l"/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1B36A-F9D2-4F40-A63E-955D5FD5307C}"/>
              </a:ext>
            </a:extLst>
          </p:cNvPr>
          <p:cNvSpPr txBox="1"/>
          <p:nvPr/>
        </p:nvSpPr>
        <p:spPr>
          <a:xfrm>
            <a:off x="595884" y="658412"/>
            <a:ext cx="192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SOURCES: </a:t>
            </a:r>
          </a:p>
        </p:txBody>
      </p:sp>
      <p:graphicFrame>
        <p:nvGraphicFramePr>
          <p:cNvPr id="8" name="Object 7">
            <a:hlinkClick r:id="" action="ppaction://ole?verb=1"/>
            <a:extLst>
              <a:ext uri="{FF2B5EF4-FFF2-40B4-BE49-F238E27FC236}">
                <a16:creationId xmlns:a16="http://schemas.microsoft.com/office/drawing/2014/main" id="{4BA51193-B4C7-4F07-BA9C-5D600B530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64125"/>
              </p:ext>
            </p:extLst>
          </p:nvPr>
        </p:nvGraphicFramePr>
        <p:xfrm>
          <a:off x="4083728" y="478617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showAsIcon="1" r:id="rId5" imgW="914294" imgH="792417" progId="Word.Document.12">
                  <p:embed/>
                </p:oleObj>
              </mc:Choice>
              <mc:Fallback>
                <p:oleObj name="Document" showAsIcon="1" r:id="rId5" imgW="914294" imgH="792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3728" y="478617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hlinkClick r:id="" action="ppaction://ole?verb=0"/>
            <a:extLst>
              <a:ext uri="{FF2B5EF4-FFF2-40B4-BE49-F238E27FC236}">
                <a16:creationId xmlns:a16="http://schemas.microsoft.com/office/drawing/2014/main" id="{36113CBE-4446-40A9-80D8-2B571C4B1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241166"/>
              </p:ext>
            </p:extLst>
          </p:nvPr>
        </p:nvGraphicFramePr>
        <p:xfrm>
          <a:off x="1738884" y="54074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DF" showAsIcon="1" r:id="rId7" imgW="914294" imgH="792417" progId="FoxitPhantomPDF.Document">
                  <p:embed/>
                </p:oleObj>
              </mc:Choice>
              <mc:Fallback>
                <p:oleObj name="PDF" showAsIcon="1" r:id="rId7" imgW="914294" imgH="792417" progId="FoxitPhantom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38884" y="54074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CFBB2346-58E0-47DE-937D-90CB35225C0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206" y="6265193"/>
            <a:ext cx="988695" cy="5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686BF6-A535-459C-BA8F-05A8420C2C8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0" y="6344854"/>
            <a:ext cx="623570" cy="456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23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22AC31-5569-4DCF-B5F9-D398960EFC7C}"/>
              </a:ext>
            </a:extLst>
          </p:cNvPr>
          <p:cNvSpPr/>
          <p:nvPr/>
        </p:nvSpPr>
        <p:spPr>
          <a:xfrm>
            <a:off x="512485" y="5009316"/>
            <a:ext cx="1116702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4DF4C-6AB0-4184-97F5-50E4FEE4A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B1D69-B21B-4574-BDEA-ACB07C072681}"/>
              </a:ext>
            </a:extLst>
          </p:cNvPr>
          <p:cNvSpPr txBox="1"/>
          <p:nvPr/>
        </p:nvSpPr>
        <p:spPr>
          <a:xfrm>
            <a:off x="2229033" y="4270190"/>
            <a:ext cx="8405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 </a:t>
            </a:r>
            <a:endParaRPr lang="en-US" sz="4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4B96F-A736-4358-9714-685ECE506E11}"/>
              </a:ext>
            </a:extLst>
          </p:cNvPr>
          <p:cNvSpPr txBox="1"/>
          <p:nvPr/>
        </p:nvSpPr>
        <p:spPr>
          <a:xfrm>
            <a:off x="3497800" y="2333438"/>
            <a:ext cx="5196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Blackadder ITC" panose="04020505051007020D02" pitchFamily="82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C5AD43-AA53-487C-AEE5-05C2880DCE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73" y="6265193"/>
            <a:ext cx="988695" cy="5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7B10FD-8A02-4A11-ADD0-00CB814F86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4" y="6315040"/>
            <a:ext cx="623570" cy="456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20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9B998-C0F0-415C-AF4D-F10DCCD30A2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934DA-6EDB-4DB8-AE5C-9399A1369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modernist presentation</Template>
  <TotalTime>8246</TotalTime>
  <Words>399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Blackadder ITC</vt:lpstr>
      <vt:lpstr>Calibri</vt:lpstr>
      <vt:lpstr>Office Theme</vt:lpstr>
      <vt:lpstr>Microsoft Word Document</vt:lpstr>
      <vt:lpstr>Foxit PhantomPDF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Curt Hammitt</dc:creator>
  <cp:lastModifiedBy>Curt Hammitt</cp:lastModifiedBy>
  <cp:revision>54</cp:revision>
  <dcterms:created xsi:type="dcterms:W3CDTF">2020-08-18T20:34:17Z</dcterms:created>
  <dcterms:modified xsi:type="dcterms:W3CDTF">2020-09-08T15:58:03Z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